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8" r:id="rId2"/>
    <p:sldId id="259" r:id="rId3"/>
    <p:sldId id="260" r:id="rId4"/>
    <p:sldId id="261" r:id="rId5"/>
    <p:sldId id="283" r:id="rId6"/>
    <p:sldId id="262" r:id="rId7"/>
    <p:sldId id="263" r:id="rId8"/>
    <p:sldId id="264" r:id="rId9"/>
    <p:sldId id="265" r:id="rId10"/>
    <p:sldId id="266" r:id="rId11"/>
    <p:sldId id="288" r:id="rId12"/>
    <p:sldId id="269" r:id="rId13"/>
    <p:sldId id="267" r:id="rId14"/>
    <p:sldId id="287" r:id="rId15"/>
    <p:sldId id="286" r:id="rId16"/>
    <p:sldId id="268" r:id="rId17"/>
    <p:sldId id="279" r:id="rId18"/>
    <p:sldId id="280" r:id="rId19"/>
    <p:sldId id="281" r:id="rId20"/>
    <p:sldId id="284" r:id="rId21"/>
    <p:sldId id="285" r:id="rId22"/>
    <p:sldId id="282"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82"/>
    <p:restoredTop sz="94643"/>
  </p:normalViewPr>
  <p:slideViewPr>
    <p:cSldViewPr snapToGrid="0" snapToObjects="1">
      <p:cViewPr>
        <p:scale>
          <a:sx n="100" d="100"/>
          <a:sy n="100" d="100"/>
        </p:scale>
        <p:origin x="512" y="5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51078-4511-4EE7-BF0A-554E99FA9D84}"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zh-CN" altLang="en-US"/>
        </a:p>
      </dgm:t>
    </dgm:pt>
    <dgm:pt modelId="{7849C301-2C26-4418-9C00-7A8F03F86B8D}">
      <dgm:prSet/>
      <dgm:spPr/>
      <dgm:t>
        <a:bodyPr/>
        <a:lstStyle/>
        <a:p>
          <a:pPr rtl="0"/>
          <a:r>
            <a:rPr lang="zh-CN" altLang="en-US" dirty="0" smtClean="0"/>
            <a:t>绪论</a:t>
          </a:r>
          <a:endParaRPr lang="zh-CN" dirty="0"/>
        </a:p>
      </dgm:t>
    </dgm:pt>
    <dgm:pt modelId="{37EEBA59-0556-40FE-B223-C359992A55A3}" type="parTrans" cxnId="{9CE942DB-81DC-449A-A52E-4C7471DA7893}">
      <dgm:prSet/>
      <dgm:spPr/>
      <dgm:t>
        <a:bodyPr/>
        <a:lstStyle/>
        <a:p>
          <a:endParaRPr lang="zh-CN" altLang="en-US"/>
        </a:p>
      </dgm:t>
    </dgm:pt>
    <dgm:pt modelId="{F0278CB8-81CF-4F8C-9217-6B59B5FB6DAF}" type="sibTrans" cxnId="{9CE942DB-81DC-449A-A52E-4C7471DA7893}">
      <dgm:prSet/>
      <dgm:spPr/>
      <dgm:t>
        <a:bodyPr/>
        <a:lstStyle/>
        <a:p>
          <a:endParaRPr lang="zh-CN" altLang="en-US"/>
        </a:p>
      </dgm:t>
    </dgm:pt>
    <dgm:pt modelId="{6A1BC497-DD89-40CE-944E-D7D05732C1D4}">
      <dgm:prSet/>
      <dgm:spPr/>
      <dgm:t>
        <a:bodyPr/>
        <a:lstStyle/>
        <a:p>
          <a:pPr rtl="0"/>
          <a:r>
            <a:rPr lang="zh-CN" altLang="en-US" dirty="0" smtClean="0"/>
            <a:t>目标检测算法回顾</a:t>
          </a:r>
          <a:endParaRPr lang="zh-CN" dirty="0"/>
        </a:p>
      </dgm:t>
    </dgm:pt>
    <dgm:pt modelId="{41449791-BB73-47E7-9B98-B7057A22390E}" type="parTrans" cxnId="{72356CB6-19A5-46F1-937B-88F71BD5177B}">
      <dgm:prSet/>
      <dgm:spPr/>
      <dgm:t>
        <a:bodyPr/>
        <a:lstStyle/>
        <a:p>
          <a:endParaRPr lang="zh-CN" altLang="en-US"/>
        </a:p>
      </dgm:t>
    </dgm:pt>
    <dgm:pt modelId="{7FB04A75-BCFF-4C73-9344-4E93FD78BEE0}" type="sibTrans" cxnId="{72356CB6-19A5-46F1-937B-88F71BD5177B}">
      <dgm:prSet/>
      <dgm:spPr/>
      <dgm:t>
        <a:bodyPr/>
        <a:lstStyle/>
        <a:p>
          <a:endParaRPr lang="zh-CN" altLang="en-US"/>
        </a:p>
      </dgm:t>
    </dgm:pt>
    <dgm:pt modelId="{532F8BED-60AC-4313-9DAB-CE5C2335264B}">
      <dgm:prSet/>
      <dgm:spPr/>
      <dgm:t>
        <a:bodyPr/>
        <a:lstStyle/>
        <a:p>
          <a:pPr rtl="0"/>
          <a:r>
            <a:rPr lang="en-US" altLang="zh-CN" dirty="0" smtClean="0"/>
            <a:t>Faster-RCNN</a:t>
          </a:r>
          <a:r>
            <a:rPr lang="zh-CN" altLang="en-US" dirty="0" smtClean="0"/>
            <a:t>结合</a:t>
          </a:r>
          <a:r>
            <a:rPr lang="en-US" altLang="zh-CN" dirty="0" err="1" smtClean="0"/>
            <a:t>Mixup</a:t>
          </a:r>
          <a:endParaRPr lang="zh-CN" dirty="0"/>
        </a:p>
      </dgm:t>
    </dgm:pt>
    <dgm:pt modelId="{EF91B199-C892-4C72-81D0-1E429C893067}" type="parTrans" cxnId="{802DAB6A-ED85-4815-99D0-6FA99131B36D}">
      <dgm:prSet/>
      <dgm:spPr/>
      <dgm:t>
        <a:bodyPr/>
        <a:lstStyle/>
        <a:p>
          <a:endParaRPr lang="zh-CN" altLang="en-US"/>
        </a:p>
      </dgm:t>
    </dgm:pt>
    <dgm:pt modelId="{5038C767-411D-4CFE-A202-CBE31271957C}" type="sibTrans" cxnId="{802DAB6A-ED85-4815-99D0-6FA99131B36D}">
      <dgm:prSet/>
      <dgm:spPr/>
      <dgm:t>
        <a:bodyPr/>
        <a:lstStyle/>
        <a:p>
          <a:endParaRPr lang="zh-CN" altLang="en-US"/>
        </a:p>
      </dgm:t>
    </dgm:pt>
    <dgm:pt modelId="{50C25ABE-B759-4CD0-89EA-E9E8B20D1842}">
      <dgm:prSet/>
      <dgm:spPr/>
      <dgm:t>
        <a:bodyPr/>
        <a:lstStyle/>
        <a:p>
          <a:pPr rtl="0"/>
          <a:r>
            <a:rPr lang="zh-CN" altLang="en-US" dirty="0" smtClean="0"/>
            <a:t>实验结果</a:t>
          </a:r>
          <a:endParaRPr lang="zh-CN" dirty="0"/>
        </a:p>
      </dgm:t>
    </dgm:pt>
    <dgm:pt modelId="{9EB812F9-3B18-4B9C-AA01-850137BF7AD6}" type="parTrans" cxnId="{AFE3CD4B-7488-44CE-887D-5D6B9630ACA1}">
      <dgm:prSet/>
      <dgm:spPr/>
      <dgm:t>
        <a:bodyPr/>
        <a:lstStyle/>
        <a:p>
          <a:endParaRPr lang="zh-CN" altLang="en-US"/>
        </a:p>
      </dgm:t>
    </dgm:pt>
    <dgm:pt modelId="{2ACE6B4F-375D-4FFD-A6C2-8F4E91276199}" type="sibTrans" cxnId="{AFE3CD4B-7488-44CE-887D-5D6B9630ACA1}">
      <dgm:prSet/>
      <dgm:spPr/>
      <dgm:t>
        <a:bodyPr/>
        <a:lstStyle/>
        <a:p>
          <a:endParaRPr lang="zh-CN" altLang="en-US"/>
        </a:p>
      </dgm:t>
    </dgm:pt>
    <dgm:pt modelId="{B244B8AD-AB03-4E18-A691-882682036176}">
      <dgm:prSet/>
      <dgm:spPr/>
      <dgm:t>
        <a:bodyPr/>
        <a:lstStyle/>
        <a:p>
          <a:pPr rtl="0"/>
          <a:r>
            <a:rPr lang="zh-CN" dirty="0" smtClean="0"/>
            <a:t>总结展望</a:t>
          </a:r>
          <a:endParaRPr lang="zh-CN" dirty="0"/>
        </a:p>
      </dgm:t>
    </dgm:pt>
    <dgm:pt modelId="{04EC4F8E-B265-444F-A4B1-A3A791D9CA97}" type="parTrans" cxnId="{1FE8949F-1C7D-4295-9BB0-20D10068059D}">
      <dgm:prSet/>
      <dgm:spPr/>
      <dgm:t>
        <a:bodyPr/>
        <a:lstStyle/>
        <a:p>
          <a:endParaRPr lang="zh-CN" altLang="en-US"/>
        </a:p>
      </dgm:t>
    </dgm:pt>
    <dgm:pt modelId="{FAA8F100-2DCE-4647-8C16-2178CC50B339}" type="sibTrans" cxnId="{1FE8949F-1C7D-4295-9BB0-20D10068059D}">
      <dgm:prSet/>
      <dgm:spPr/>
      <dgm:t>
        <a:bodyPr/>
        <a:lstStyle/>
        <a:p>
          <a:endParaRPr lang="zh-CN" altLang="en-US"/>
        </a:p>
      </dgm:t>
    </dgm:pt>
    <dgm:pt modelId="{901AA34D-FAF8-8B46-BACA-1B1443C0A665}">
      <dgm:prSet/>
      <dgm:spPr/>
      <dgm:t>
        <a:bodyPr/>
        <a:lstStyle/>
        <a:p>
          <a:r>
            <a:rPr lang="zh-CN" altLang="en-US" dirty="0" smtClean="0"/>
            <a:t>理论基础</a:t>
          </a:r>
          <a:endParaRPr lang="zh-CN" altLang="en-US" dirty="0"/>
        </a:p>
      </dgm:t>
    </dgm:pt>
    <dgm:pt modelId="{91DC8F6A-27F4-934D-BC66-BBA4EE97C592}" type="parTrans" cxnId="{C157EFEF-360A-F04E-8865-A691B16F562E}">
      <dgm:prSet/>
      <dgm:spPr/>
      <dgm:t>
        <a:bodyPr/>
        <a:lstStyle/>
        <a:p>
          <a:endParaRPr lang="zh-CN" altLang="en-US"/>
        </a:p>
      </dgm:t>
    </dgm:pt>
    <dgm:pt modelId="{720CD01E-461F-0940-A16D-7F09AC69E914}" type="sibTrans" cxnId="{C157EFEF-360A-F04E-8865-A691B16F562E}">
      <dgm:prSet/>
      <dgm:spPr/>
      <dgm:t>
        <a:bodyPr/>
        <a:lstStyle/>
        <a:p>
          <a:endParaRPr lang="zh-CN" altLang="en-US"/>
        </a:p>
      </dgm:t>
    </dgm:pt>
    <dgm:pt modelId="{787D04C8-0E51-C744-B628-3EA06298DC27}">
      <dgm:prSet/>
      <dgm:spPr/>
      <dgm:t>
        <a:bodyPr/>
        <a:lstStyle/>
        <a:p>
          <a:r>
            <a:rPr lang="en-US" altLang="zh-CN" dirty="0" err="1" smtClean="0"/>
            <a:t>CDnet</a:t>
          </a:r>
          <a:r>
            <a:rPr lang="zh-CN" altLang="en-US" dirty="0" smtClean="0"/>
            <a:t>数据集测试</a:t>
          </a:r>
          <a:endParaRPr lang="zh-CN" altLang="en-US" dirty="0"/>
        </a:p>
      </dgm:t>
    </dgm:pt>
    <dgm:pt modelId="{B3F9D6C5-B43C-0D48-AB75-B6F13F82D3CE}" type="parTrans" cxnId="{D6FB0AE8-7703-6A45-A392-ED8D25249C39}">
      <dgm:prSet/>
      <dgm:spPr/>
      <dgm:t>
        <a:bodyPr/>
        <a:lstStyle/>
        <a:p>
          <a:endParaRPr lang="zh-CN" altLang="en-US"/>
        </a:p>
      </dgm:t>
    </dgm:pt>
    <dgm:pt modelId="{92135B22-9477-3944-ACEA-F12A915B5814}" type="sibTrans" cxnId="{D6FB0AE8-7703-6A45-A392-ED8D25249C39}">
      <dgm:prSet/>
      <dgm:spPr/>
      <dgm:t>
        <a:bodyPr/>
        <a:lstStyle/>
        <a:p>
          <a:endParaRPr lang="zh-CN" altLang="en-US"/>
        </a:p>
      </dgm:t>
    </dgm:pt>
    <dgm:pt modelId="{DAFBB35A-734F-4F4C-A5D6-E5EC7FD58F01}" type="pres">
      <dgm:prSet presAssocID="{E5D51078-4511-4EE7-BF0A-554E99FA9D84}" presName="Name0" presStyleCnt="0">
        <dgm:presLayoutVars>
          <dgm:dir/>
          <dgm:resizeHandles val="exact"/>
        </dgm:presLayoutVars>
      </dgm:prSet>
      <dgm:spPr/>
      <dgm:t>
        <a:bodyPr/>
        <a:lstStyle/>
        <a:p>
          <a:endParaRPr lang="zh-CN" altLang="en-US"/>
        </a:p>
      </dgm:t>
    </dgm:pt>
    <dgm:pt modelId="{746E8F63-2847-4BB7-B244-00607BFD2378}" type="pres">
      <dgm:prSet presAssocID="{7849C301-2C26-4418-9C00-7A8F03F86B8D}" presName="node" presStyleLbl="node1" presStyleIdx="0" presStyleCnt="7">
        <dgm:presLayoutVars>
          <dgm:bulletEnabled val="1"/>
        </dgm:presLayoutVars>
      </dgm:prSet>
      <dgm:spPr/>
      <dgm:t>
        <a:bodyPr/>
        <a:lstStyle/>
        <a:p>
          <a:endParaRPr lang="zh-CN" altLang="en-US"/>
        </a:p>
      </dgm:t>
    </dgm:pt>
    <dgm:pt modelId="{A6F3D4B1-EEE3-4343-9C60-4511A58ECCC8}" type="pres">
      <dgm:prSet presAssocID="{F0278CB8-81CF-4F8C-9217-6B59B5FB6DAF}" presName="sibTrans" presStyleCnt="0"/>
      <dgm:spPr/>
    </dgm:pt>
    <dgm:pt modelId="{05B05703-BB52-4174-B3CA-2BF3076DC133}" type="pres">
      <dgm:prSet presAssocID="{6A1BC497-DD89-40CE-944E-D7D05732C1D4}" presName="node" presStyleLbl="node1" presStyleIdx="1" presStyleCnt="7">
        <dgm:presLayoutVars>
          <dgm:bulletEnabled val="1"/>
        </dgm:presLayoutVars>
      </dgm:prSet>
      <dgm:spPr/>
      <dgm:t>
        <a:bodyPr/>
        <a:lstStyle/>
        <a:p>
          <a:endParaRPr lang="zh-CN" altLang="en-US"/>
        </a:p>
      </dgm:t>
    </dgm:pt>
    <dgm:pt modelId="{43DA9A1A-0677-4D1F-9F6F-F11D23C1637E}" type="pres">
      <dgm:prSet presAssocID="{7FB04A75-BCFF-4C73-9344-4E93FD78BEE0}" presName="sibTrans" presStyleCnt="0"/>
      <dgm:spPr/>
    </dgm:pt>
    <dgm:pt modelId="{32EDE96E-2BB4-EF49-AABD-B35608E19C1F}" type="pres">
      <dgm:prSet presAssocID="{901AA34D-FAF8-8B46-BACA-1B1443C0A665}" presName="node" presStyleLbl="node1" presStyleIdx="2" presStyleCnt="7">
        <dgm:presLayoutVars>
          <dgm:bulletEnabled val="1"/>
        </dgm:presLayoutVars>
      </dgm:prSet>
      <dgm:spPr/>
      <dgm:t>
        <a:bodyPr/>
        <a:lstStyle/>
        <a:p>
          <a:endParaRPr lang="zh-CN" altLang="en-US"/>
        </a:p>
      </dgm:t>
    </dgm:pt>
    <dgm:pt modelId="{E7F7D046-AFB3-D54D-9882-9FE589B2AD1E}" type="pres">
      <dgm:prSet presAssocID="{720CD01E-461F-0940-A16D-7F09AC69E914}" presName="sibTrans" presStyleCnt="0"/>
      <dgm:spPr/>
    </dgm:pt>
    <dgm:pt modelId="{6745E8A6-A12F-45D0-A3C1-1415D8D5F684}" type="pres">
      <dgm:prSet presAssocID="{532F8BED-60AC-4313-9DAB-CE5C2335264B}" presName="node" presStyleLbl="node1" presStyleIdx="3" presStyleCnt="7">
        <dgm:presLayoutVars>
          <dgm:bulletEnabled val="1"/>
        </dgm:presLayoutVars>
      </dgm:prSet>
      <dgm:spPr/>
      <dgm:t>
        <a:bodyPr/>
        <a:lstStyle/>
        <a:p>
          <a:endParaRPr lang="zh-CN" altLang="en-US"/>
        </a:p>
      </dgm:t>
    </dgm:pt>
    <dgm:pt modelId="{49628B55-B61B-4F3F-8882-57D70EFEA396}" type="pres">
      <dgm:prSet presAssocID="{5038C767-411D-4CFE-A202-CBE31271957C}" presName="sibTrans" presStyleCnt="0"/>
      <dgm:spPr/>
    </dgm:pt>
    <dgm:pt modelId="{FC7713D0-8A95-4192-B11D-A89B859EB024}" type="pres">
      <dgm:prSet presAssocID="{50C25ABE-B759-4CD0-89EA-E9E8B20D1842}" presName="node" presStyleLbl="node1" presStyleIdx="4" presStyleCnt="7">
        <dgm:presLayoutVars>
          <dgm:bulletEnabled val="1"/>
        </dgm:presLayoutVars>
      </dgm:prSet>
      <dgm:spPr/>
      <dgm:t>
        <a:bodyPr/>
        <a:lstStyle/>
        <a:p>
          <a:endParaRPr lang="zh-CN" altLang="en-US"/>
        </a:p>
      </dgm:t>
    </dgm:pt>
    <dgm:pt modelId="{C1B74B9E-FA05-43D3-92AF-824D81CE99AC}" type="pres">
      <dgm:prSet presAssocID="{2ACE6B4F-375D-4FFD-A6C2-8F4E91276199}" presName="sibTrans" presStyleCnt="0"/>
      <dgm:spPr/>
    </dgm:pt>
    <dgm:pt modelId="{D7097EB1-AB12-2C4A-8C27-54DFDF031808}" type="pres">
      <dgm:prSet presAssocID="{787D04C8-0E51-C744-B628-3EA06298DC27}" presName="node" presStyleLbl="node1" presStyleIdx="5" presStyleCnt="7">
        <dgm:presLayoutVars>
          <dgm:bulletEnabled val="1"/>
        </dgm:presLayoutVars>
      </dgm:prSet>
      <dgm:spPr/>
      <dgm:t>
        <a:bodyPr/>
        <a:lstStyle/>
        <a:p>
          <a:endParaRPr lang="zh-CN" altLang="en-US"/>
        </a:p>
      </dgm:t>
    </dgm:pt>
    <dgm:pt modelId="{53BC3230-AEAF-2A44-8427-592B5542103B}" type="pres">
      <dgm:prSet presAssocID="{92135B22-9477-3944-ACEA-F12A915B5814}" presName="sibTrans" presStyleCnt="0"/>
      <dgm:spPr/>
    </dgm:pt>
    <dgm:pt modelId="{00B93E01-CDAC-4E45-AD7D-9AC2F27B0848}" type="pres">
      <dgm:prSet presAssocID="{B244B8AD-AB03-4E18-A691-882682036176}" presName="node" presStyleLbl="node1" presStyleIdx="6" presStyleCnt="7">
        <dgm:presLayoutVars>
          <dgm:bulletEnabled val="1"/>
        </dgm:presLayoutVars>
      </dgm:prSet>
      <dgm:spPr/>
      <dgm:t>
        <a:bodyPr/>
        <a:lstStyle/>
        <a:p>
          <a:endParaRPr lang="zh-CN" altLang="en-US"/>
        </a:p>
      </dgm:t>
    </dgm:pt>
  </dgm:ptLst>
  <dgm:cxnLst>
    <dgm:cxn modelId="{94EED18E-03B0-B94F-BF21-AD0FE004EB34}" type="presOf" srcId="{532F8BED-60AC-4313-9DAB-CE5C2335264B}" destId="{6745E8A6-A12F-45D0-A3C1-1415D8D5F684}" srcOrd="0" destOrd="0" presId="urn:microsoft.com/office/officeart/2005/8/layout/hList6"/>
    <dgm:cxn modelId="{D6FB0AE8-7703-6A45-A392-ED8D25249C39}" srcId="{E5D51078-4511-4EE7-BF0A-554E99FA9D84}" destId="{787D04C8-0E51-C744-B628-3EA06298DC27}" srcOrd="5" destOrd="0" parTransId="{B3F9D6C5-B43C-0D48-AB75-B6F13F82D3CE}" sibTransId="{92135B22-9477-3944-ACEA-F12A915B5814}"/>
    <dgm:cxn modelId="{C5866086-FB18-A34E-B0EB-C3D8FAEF8783}" type="presOf" srcId="{50C25ABE-B759-4CD0-89EA-E9E8B20D1842}" destId="{FC7713D0-8A95-4192-B11D-A89B859EB024}" srcOrd="0" destOrd="0" presId="urn:microsoft.com/office/officeart/2005/8/layout/hList6"/>
    <dgm:cxn modelId="{C157EFEF-360A-F04E-8865-A691B16F562E}" srcId="{E5D51078-4511-4EE7-BF0A-554E99FA9D84}" destId="{901AA34D-FAF8-8B46-BACA-1B1443C0A665}" srcOrd="2" destOrd="0" parTransId="{91DC8F6A-27F4-934D-BC66-BBA4EE97C592}" sibTransId="{720CD01E-461F-0940-A16D-7F09AC69E914}"/>
    <dgm:cxn modelId="{1FE8949F-1C7D-4295-9BB0-20D10068059D}" srcId="{E5D51078-4511-4EE7-BF0A-554E99FA9D84}" destId="{B244B8AD-AB03-4E18-A691-882682036176}" srcOrd="6" destOrd="0" parTransId="{04EC4F8E-B265-444F-A4B1-A3A791D9CA97}" sibTransId="{FAA8F100-2DCE-4647-8C16-2178CC50B339}"/>
    <dgm:cxn modelId="{4AE2859A-2027-D34E-9B84-24BA7B4855B4}" type="presOf" srcId="{7849C301-2C26-4418-9C00-7A8F03F86B8D}" destId="{746E8F63-2847-4BB7-B244-00607BFD2378}" srcOrd="0" destOrd="0" presId="urn:microsoft.com/office/officeart/2005/8/layout/hList6"/>
    <dgm:cxn modelId="{9CE942DB-81DC-449A-A52E-4C7471DA7893}" srcId="{E5D51078-4511-4EE7-BF0A-554E99FA9D84}" destId="{7849C301-2C26-4418-9C00-7A8F03F86B8D}" srcOrd="0" destOrd="0" parTransId="{37EEBA59-0556-40FE-B223-C359992A55A3}" sibTransId="{F0278CB8-81CF-4F8C-9217-6B59B5FB6DAF}"/>
    <dgm:cxn modelId="{8610D85E-6A95-3A40-A810-A24467B79A67}" type="presOf" srcId="{901AA34D-FAF8-8B46-BACA-1B1443C0A665}" destId="{32EDE96E-2BB4-EF49-AABD-B35608E19C1F}" srcOrd="0" destOrd="0" presId="urn:microsoft.com/office/officeart/2005/8/layout/hList6"/>
    <dgm:cxn modelId="{B1ABB634-02D3-084B-AE7D-75CA518AFC3B}" type="presOf" srcId="{787D04C8-0E51-C744-B628-3EA06298DC27}" destId="{D7097EB1-AB12-2C4A-8C27-54DFDF031808}" srcOrd="0" destOrd="0" presId="urn:microsoft.com/office/officeart/2005/8/layout/hList6"/>
    <dgm:cxn modelId="{AFE3CD4B-7488-44CE-887D-5D6B9630ACA1}" srcId="{E5D51078-4511-4EE7-BF0A-554E99FA9D84}" destId="{50C25ABE-B759-4CD0-89EA-E9E8B20D1842}" srcOrd="4" destOrd="0" parTransId="{9EB812F9-3B18-4B9C-AA01-850137BF7AD6}" sibTransId="{2ACE6B4F-375D-4FFD-A6C2-8F4E91276199}"/>
    <dgm:cxn modelId="{18AEEE5E-E37C-D64D-AA6F-C52A022931FD}" type="presOf" srcId="{E5D51078-4511-4EE7-BF0A-554E99FA9D84}" destId="{DAFBB35A-734F-4F4C-A5D6-E5EC7FD58F01}" srcOrd="0" destOrd="0" presId="urn:microsoft.com/office/officeart/2005/8/layout/hList6"/>
    <dgm:cxn modelId="{802DAB6A-ED85-4815-99D0-6FA99131B36D}" srcId="{E5D51078-4511-4EE7-BF0A-554E99FA9D84}" destId="{532F8BED-60AC-4313-9DAB-CE5C2335264B}" srcOrd="3" destOrd="0" parTransId="{EF91B199-C892-4C72-81D0-1E429C893067}" sibTransId="{5038C767-411D-4CFE-A202-CBE31271957C}"/>
    <dgm:cxn modelId="{72356CB6-19A5-46F1-937B-88F71BD5177B}" srcId="{E5D51078-4511-4EE7-BF0A-554E99FA9D84}" destId="{6A1BC497-DD89-40CE-944E-D7D05732C1D4}" srcOrd="1" destOrd="0" parTransId="{41449791-BB73-47E7-9B98-B7057A22390E}" sibTransId="{7FB04A75-BCFF-4C73-9344-4E93FD78BEE0}"/>
    <dgm:cxn modelId="{6B993ABA-169E-4242-9497-3641C5207929}" type="presOf" srcId="{B244B8AD-AB03-4E18-A691-882682036176}" destId="{00B93E01-CDAC-4E45-AD7D-9AC2F27B0848}" srcOrd="0" destOrd="0" presId="urn:microsoft.com/office/officeart/2005/8/layout/hList6"/>
    <dgm:cxn modelId="{D04CC0C2-861D-FF4F-896F-2A3B4B49E4A2}" type="presOf" srcId="{6A1BC497-DD89-40CE-944E-D7D05732C1D4}" destId="{05B05703-BB52-4174-B3CA-2BF3076DC133}" srcOrd="0" destOrd="0" presId="urn:microsoft.com/office/officeart/2005/8/layout/hList6"/>
    <dgm:cxn modelId="{F8073CC8-5B03-3449-88B4-C3DC900B6E38}" type="presParOf" srcId="{DAFBB35A-734F-4F4C-A5D6-E5EC7FD58F01}" destId="{746E8F63-2847-4BB7-B244-00607BFD2378}" srcOrd="0" destOrd="0" presId="urn:microsoft.com/office/officeart/2005/8/layout/hList6"/>
    <dgm:cxn modelId="{7E1B6D71-3964-2440-8085-6E071052A3D2}" type="presParOf" srcId="{DAFBB35A-734F-4F4C-A5D6-E5EC7FD58F01}" destId="{A6F3D4B1-EEE3-4343-9C60-4511A58ECCC8}" srcOrd="1" destOrd="0" presId="urn:microsoft.com/office/officeart/2005/8/layout/hList6"/>
    <dgm:cxn modelId="{59F0E646-65F0-9948-96CA-889A48C37B84}" type="presParOf" srcId="{DAFBB35A-734F-4F4C-A5D6-E5EC7FD58F01}" destId="{05B05703-BB52-4174-B3CA-2BF3076DC133}" srcOrd="2" destOrd="0" presId="urn:microsoft.com/office/officeart/2005/8/layout/hList6"/>
    <dgm:cxn modelId="{E5E3BBCC-AA42-794F-8691-EA466A2B4304}" type="presParOf" srcId="{DAFBB35A-734F-4F4C-A5D6-E5EC7FD58F01}" destId="{43DA9A1A-0677-4D1F-9F6F-F11D23C1637E}" srcOrd="3" destOrd="0" presId="urn:microsoft.com/office/officeart/2005/8/layout/hList6"/>
    <dgm:cxn modelId="{122A793C-18E8-8F4C-B541-04FD6D276C60}" type="presParOf" srcId="{DAFBB35A-734F-4F4C-A5D6-E5EC7FD58F01}" destId="{32EDE96E-2BB4-EF49-AABD-B35608E19C1F}" srcOrd="4" destOrd="0" presId="urn:microsoft.com/office/officeart/2005/8/layout/hList6"/>
    <dgm:cxn modelId="{CA337F3C-3779-7242-900A-93478CA40BB8}" type="presParOf" srcId="{DAFBB35A-734F-4F4C-A5D6-E5EC7FD58F01}" destId="{E7F7D046-AFB3-D54D-9882-9FE589B2AD1E}" srcOrd="5" destOrd="0" presId="urn:microsoft.com/office/officeart/2005/8/layout/hList6"/>
    <dgm:cxn modelId="{FE4CFF07-6B69-9D4F-ACE9-118DB88D2445}" type="presParOf" srcId="{DAFBB35A-734F-4F4C-A5D6-E5EC7FD58F01}" destId="{6745E8A6-A12F-45D0-A3C1-1415D8D5F684}" srcOrd="6" destOrd="0" presId="urn:microsoft.com/office/officeart/2005/8/layout/hList6"/>
    <dgm:cxn modelId="{42CBEE61-221C-0449-97DB-05F30C8C0D2E}" type="presParOf" srcId="{DAFBB35A-734F-4F4C-A5D6-E5EC7FD58F01}" destId="{49628B55-B61B-4F3F-8882-57D70EFEA396}" srcOrd="7" destOrd="0" presId="urn:microsoft.com/office/officeart/2005/8/layout/hList6"/>
    <dgm:cxn modelId="{D7B6A7A2-2138-0A40-B43C-79B9B4B087BE}" type="presParOf" srcId="{DAFBB35A-734F-4F4C-A5D6-E5EC7FD58F01}" destId="{FC7713D0-8A95-4192-B11D-A89B859EB024}" srcOrd="8" destOrd="0" presId="urn:microsoft.com/office/officeart/2005/8/layout/hList6"/>
    <dgm:cxn modelId="{5936D1EF-6A80-1F49-8F6A-CAC72F3EC4CE}" type="presParOf" srcId="{DAFBB35A-734F-4F4C-A5D6-E5EC7FD58F01}" destId="{C1B74B9E-FA05-43D3-92AF-824D81CE99AC}" srcOrd="9" destOrd="0" presId="urn:microsoft.com/office/officeart/2005/8/layout/hList6"/>
    <dgm:cxn modelId="{5BF5632C-5FD9-5047-A9B4-209D6890C70F}" type="presParOf" srcId="{DAFBB35A-734F-4F4C-A5D6-E5EC7FD58F01}" destId="{D7097EB1-AB12-2C4A-8C27-54DFDF031808}" srcOrd="10" destOrd="0" presId="urn:microsoft.com/office/officeart/2005/8/layout/hList6"/>
    <dgm:cxn modelId="{B4A9E4E3-F2D9-8044-8E64-682109780BF9}" type="presParOf" srcId="{DAFBB35A-734F-4F4C-A5D6-E5EC7FD58F01}" destId="{53BC3230-AEAF-2A44-8427-592B5542103B}" srcOrd="11" destOrd="0" presId="urn:microsoft.com/office/officeart/2005/8/layout/hList6"/>
    <dgm:cxn modelId="{A1894397-13D4-FB47-8109-52294E694FFE}" type="presParOf" srcId="{DAFBB35A-734F-4F4C-A5D6-E5EC7FD58F01}" destId="{00B93E01-CDAC-4E45-AD7D-9AC2F27B0848}" srcOrd="1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6E8F63-2847-4BB7-B244-00607BFD2378}">
      <dsp:nvSpPr>
        <dsp:cNvPr id="0" name=""/>
        <dsp:cNvSpPr/>
      </dsp:nvSpPr>
      <dsp:spPr>
        <a:xfrm rot="16200000">
          <a:off x="-1723311" y="1730995"/>
          <a:ext cx="4879841" cy="1417850"/>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0712" bIns="0" numCol="1" spcCol="1270" anchor="ctr" anchorCtr="0">
          <a:noAutofit/>
        </a:bodyPr>
        <a:lstStyle/>
        <a:p>
          <a:pPr lvl="0" algn="ctr" defTabSz="1200150" rtl="0">
            <a:lnSpc>
              <a:spcPct val="90000"/>
            </a:lnSpc>
            <a:spcBef>
              <a:spcPct val="0"/>
            </a:spcBef>
            <a:spcAft>
              <a:spcPct val="35000"/>
            </a:spcAft>
          </a:pPr>
          <a:r>
            <a:rPr lang="zh-CN" altLang="en-US" sz="2700" kern="1200" dirty="0" smtClean="0"/>
            <a:t>绪论</a:t>
          </a:r>
          <a:endParaRPr lang="zh-CN" sz="2700" kern="1200" dirty="0"/>
        </a:p>
      </dsp:txBody>
      <dsp:txXfrm rot="5400000">
        <a:off x="7684" y="975968"/>
        <a:ext cx="1417850" cy="2927905"/>
      </dsp:txXfrm>
    </dsp:sp>
    <dsp:sp modelId="{05B05703-BB52-4174-B3CA-2BF3076DC133}">
      <dsp:nvSpPr>
        <dsp:cNvPr id="0" name=""/>
        <dsp:cNvSpPr/>
      </dsp:nvSpPr>
      <dsp:spPr>
        <a:xfrm rot="16200000">
          <a:off x="-199122" y="1730995"/>
          <a:ext cx="4879841" cy="1417850"/>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0712" bIns="0" numCol="1" spcCol="1270" anchor="ctr" anchorCtr="0">
          <a:noAutofit/>
        </a:bodyPr>
        <a:lstStyle/>
        <a:p>
          <a:pPr lvl="0" algn="ctr" defTabSz="1200150" rtl="0">
            <a:lnSpc>
              <a:spcPct val="90000"/>
            </a:lnSpc>
            <a:spcBef>
              <a:spcPct val="0"/>
            </a:spcBef>
            <a:spcAft>
              <a:spcPct val="35000"/>
            </a:spcAft>
          </a:pPr>
          <a:r>
            <a:rPr lang="zh-CN" altLang="en-US" sz="2700" kern="1200" dirty="0" smtClean="0"/>
            <a:t>目标检测算法回顾</a:t>
          </a:r>
          <a:endParaRPr lang="zh-CN" sz="2700" kern="1200" dirty="0"/>
        </a:p>
      </dsp:txBody>
      <dsp:txXfrm rot="5400000">
        <a:off x="1531873" y="975968"/>
        <a:ext cx="1417850" cy="2927905"/>
      </dsp:txXfrm>
    </dsp:sp>
    <dsp:sp modelId="{32EDE96E-2BB4-EF49-AABD-B35608E19C1F}">
      <dsp:nvSpPr>
        <dsp:cNvPr id="0" name=""/>
        <dsp:cNvSpPr/>
      </dsp:nvSpPr>
      <dsp:spPr>
        <a:xfrm rot="16200000">
          <a:off x="1325066" y="1730995"/>
          <a:ext cx="4879841" cy="1417850"/>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0712" bIns="0" numCol="1" spcCol="1270" anchor="ctr" anchorCtr="0">
          <a:noAutofit/>
        </a:bodyPr>
        <a:lstStyle/>
        <a:p>
          <a:pPr lvl="0" algn="ctr" defTabSz="1200150">
            <a:lnSpc>
              <a:spcPct val="90000"/>
            </a:lnSpc>
            <a:spcBef>
              <a:spcPct val="0"/>
            </a:spcBef>
            <a:spcAft>
              <a:spcPct val="35000"/>
            </a:spcAft>
          </a:pPr>
          <a:r>
            <a:rPr lang="zh-CN" altLang="en-US" sz="2700" kern="1200" dirty="0" smtClean="0"/>
            <a:t>理论基础</a:t>
          </a:r>
          <a:endParaRPr lang="zh-CN" altLang="en-US" sz="2700" kern="1200" dirty="0"/>
        </a:p>
      </dsp:txBody>
      <dsp:txXfrm rot="5400000">
        <a:off x="3056061" y="975968"/>
        <a:ext cx="1417850" cy="2927905"/>
      </dsp:txXfrm>
    </dsp:sp>
    <dsp:sp modelId="{6745E8A6-A12F-45D0-A3C1-1415D8D5F684}">
      <dsp:nvSpPr>
        <dsp:cNvPr id="0" name=""/>
        <dsp:cNvSpPr/>
      </dsp:nvSpPr>
      <dsp:spPr>
        <a:xfrm rot="16200000">
          <a:off x="2849256" y="1730995"/>
          <a:ext cx="4879841" cy="1417850"/>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0712" bIns="0" numCol="1" spcCol="1270" anchor="ctr" anchorCtr="0">
          <a:noAutofit/>
        </a:bodyPr>
        <a:lstStyle/>
        <a:p>
          <a:pPr lvl="0" algn="ctr" defTabSz="1200150" rtl="0">
            <a:lnSpc>
              <a:spcPct val="90000"/>
            </a:lnSpc>
            <a:spcBef>
              <a:spcPct val="0"/>
            </a:spcBef>
            <a:spcAft>
              <a:spcPct val="35000"/>
            </a:spcAft>
          </a:pPr>
          <a:r>
            <a:rPr lang="en-US" altLang="zh-CN" sz="2700" kern="1200" dirty="0" smtClean="0"/>
            <a:t>Faster-RCNN</a:t>
          </a:r>
          <a:r>
            <a:rPr lang="zh-CN" altLang="en-US" sz="2700" kern="1200" dirty="0" smtClean="0"/>
            <a:t>结合</a:t>
          </a:r>
          <a:r>
            <a:rPr lang="en-US" altLang="zh-CN" sz="2700" kern="1200" dirty="0" err="1" smtClean="0"/>
            <a:t>Mixup</a:t>
          </a:r>
          <a:endParaRPr lang="zh-CN" sz="2700" kern="1200" dirty="0"/>
        </a:p>
      </dsp:txBody>
      <dsp:txXfrm rot="5400000">
        <a:off x="4580251" y="975968"/>
        <a:ext cx="1417850" cy="2927905"/>
      </dsp:txXfrm>
    </dsp:sp>
    <dsp:sp modelId="{FC7713D0-8A95-4192-B11D-A89B859EB024}">
      <dsp:nvSpPr>
        <dsp:cNvPr id="0" name=""/>
        <dsp:cNvSpPr/>
      </dsp:nvSpPr>
      <dsp:spPr>
        <a:xfrm rot="16200000">
          <a:off x="4373445" y="1730995"/>
          <a:ext cx="4879841" cy="1417850"/>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0712" bIns="0" numCol="1" spcCol="1270" anchor="ctr" anchorCtr="0">
          <a:noAutofit/>
        </a:bodyPr>
        <a:lstStyle/>
        <a:p>
          <a:pPr lvl="0" algn="ctr" defTabSz="1200150" rtl="0">
            <a:lnSpc>
              <a:spcPct val="90000"/>
            </a:lnSpc>
            <a:spcBef>
              <a:spcPct val="0"/>
            </a:spcBef>
            <a:spcAft>
              <a:spcPct val="35000"/>
            </a:spcAft>
          </a:pPr>
          <a:r>
            <a:rPr lang="zh-CN" altLang="en-US" sz="2700" kern="1200" dirty="0" smtClean="0"/>
            <a:t>实验结果</a:t>
          </a:r>
          <a:endParaRPr lang="zh-CN" sz="2700" kern="1200" dirty="0"/>
        </a:p>
      </dsp:txBody>
      <dsp:txXfrm rot="5400000">
        <a:off x="6104440" y="975968"/>
        <a:ext cx="1417850" cy="2927905"/>
      </dsp:txXfrm>
    </dsp:sp>
    <dsp:sp modelId="{D7097EB1-AB12-2C4A-8C27-54DFDF031808}">
      <dsp:nvSpPr>
        <dsp:cNvPr id="0" name=""/>
        <dsp:cNvSpPr/>
      </dsp:nvSpPr>
      <dsp:spPr>
        <a:xfrm rot="16200000">
          <a:off x="5897634" y="1730995"/>
          <a:ext cx="4879841" cy="1417850"/>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0712" bIns="0" numCol="1" spcCol="1270" anchor="ctr" anchorCtr="0">
          <a:noAutofit/>
        </a:bodyPr>
        <a:lstStyle/>
        <a:p>
          <a:pPr lvl="0" algn="ctr" defTabSz="1200150">
            <a:lnSpc>
              <a:spcPct val="90000"/>
            </a:lnSpc>
            <a:spcBef>
              <a:spcPct val="0"/>
            </a:spcBef>
            <a:spcAft>
              <a:spcPct val="35000"/>
            </a:spcAft>
          </a:pPr>
          <a:r>
            <a:rPr lang="en-US" altLang="zh-CN" sz="2700" kern="1200" dirty="0" err="1" smtClean="0"/>
            <a:t>CDnet</a:t>
          </a:r>
          <a:r>
            <a:rPr lang="zh-CN" altLang="en-US" sz="2700" kern="1200" dirty="0" smtClean="0"/>
            <a:t>数据集测试</a:t>
          </a:r>
          <a:endParaRPr lang="zh-CN" altLang="en-US" sz="2700" kern="1200" dirty="0"/>
        </a:p>
      </dsp:txBody>
      <dsp:txXfrm rot="5400000">
        <a:off x="7628629" y="975968"/>
        <a:ext cx="1417850" cy="2927905"/>
      </dsp:txXfrm>
    </dsp:sp>
    <dsp:sp modelId="{00B93E01-CDAC-4E45-AD7D-9AC2F27B0848}">
      <dsp:nvSpPr>
        <dsp:cNvPr id="0" name=""/>
        <dsp:cNvSpPr/>
      </dsp:nvSpPr>
      <dsp:spPr>
        <a:xfrm rot="16200000">
          <a:off x="7421823" y="1730995"/>
          <a:ext cx="4879841" cy="1417850"/>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0712" bIns="0" numCol="1" spcCol="1270" anchor="ctr" anchorCtr="0">
          <a:noAutofit/>
        </a:bodyPr>
        <a:lstStyle/>
        <a:p>
          <a:pPr lvl="0" algn="ctr" defTabSz="1200150" rtl="0">
            <a:lnSpc>
              <a:spcPct val="90000"/>
            </a:lnSpc>
            <a:spcBef>
              <a:spcPct val="0"/>
            </a:spcBef>
            <a:spcAft>
              <a:spcPct val="35000"/>
            </a:spcAft>
          </a:pPr>
          <a:r>
            <a:rPr lang="zh-CN" sz="2700" kern="1200" dirty="0" smtClean="0"/>
            <a:t>总结展望</a:t>
          </a:r>
          <a:endParaRPr lang="zh-CN" sz="2700" kern="1200" dirty="0"/>
        </a:p>
      </dsp:txBody>
      <dsp:txXfrm rot="5400000">
        <a:off x="9152818" y="975968"/>
        <a:ext cx="1417850" cy="2927905"/>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9004E4-C656-EF4F-BF5E-30EDE68A6827}" type="datetimeFigureOut">
              <a:rPr kumimoji="1" lang="zh-CN" altLang="en-US" smtClean="0"/>
              <a:t>2019/4/17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C22B82-F531-9640-9B70-63E1B42AE68D}" type="slidenum">
              <a:rPr kumimoji="1" lang="zh-CN" altLang="en-US" smtClean="0"/>
              <a:t>‹#›</a:t>
            </a:fld>
            <a:endParaRPr kumimoji="1" lang="zh-CN" altLang="en-US"/>
          </a:p>
        </p:txBody>
      </p:sp>
    </p:spTree>
    <p:extLst>
      <p:ext uri="{BB962C8B-B14F-4D97-AF65-F5344CB8AC3E}">
        <p14:creationId xmlns:p14="http://schemas.microsoft.com/office/powerpoint/2010/main" val="1422421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选题背景中主要介绍了计算机游戏和本设计选用的开发工具。</a:t>
            </a:r>
            <a:endParaRPr lang="zh-CN" altLang="en-US" dirty="0"/>
          </a:p>
        </p:txBody>
      </p:sp>
      <p:sp>
        <p:nvSpPr>
          <p:cNvPr id="4" name="灯片编号占位符 3"/>
          <p:cNvSpPr>
            <a:spLocks noGrp="1"/>
          </p:cNvSpPr>
          <p:nvPr>
            <p:ph type="sldNum" sz="quarter" idx="10"/>
          </p:nvPr>
        </p:nvSpPr>
        <p:spPr/>
        <p:txBody>
          <a:bodyPr/>
          <a:lstStyle/>
          <a:p>
            <a:fld id="{74D4A12A-CEE7-4F8D-AE7F-651237D2C84D}" type="slidenum">
              <a:rPr lang="zh-CN" altLang="en-US" smtClean="0"/>
              <a:t>3</a:t>
            </a:fld>
            <a:endParaRPr lang="zh-CN" altLang="en-US"/>
          </a:p>
        </p:txBody>
      </p:sp>
    </p:spTree>
    <p:extLst>
      <p:ext uri="{BB962C8B-B14F-4D97-AF65-F5344CB8AC3E}">
        <p14:creationId xmlns:p14="http://schemas.microsoft.com/office/powerpoint/2010/main" val="858393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D4A12A-CEE7-4F8D-AE7F-651237D2C84D}" type="slidenum">
              <a:rPr lang="zh-CN" altLang="en-US" smtClean="0"/>
              <a:t>17</a:t>
            </a:fld>
            <a:endParaRPr lang="zh-CN" altLang="en-US"/>
          </a:p>
        </p:txBody>
      </p:sp>
    </p:spTree>
    <p:extLst>
      <p:ext uri="{BB962C8B-B14F-4D97-AF65-F5344CB8AC3E}">
        <p14:creationId xmlns:p14="http://schemas.microsoft.com/office/powerpoint/2010/main" val="1466320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本文对如何实现一个联机 </a:t>
            </a:r>
            <a:r>
              <a:rPr lang="en-US" altLang="zh-CN" sz="1200" kern="1200" dirty="0" smtClean="0">
                <a:solidFill>
                  <a:schemeClr val="tx1"/>
                </a:solidFill>
                <a:effectLst/>
                <a:latin typeface="+mn-lt"/>
                <a:ea typeface="+mn-ea"/>
                <a:cs typeface="+mn-cs"/>
              </a:rPr>
              <a:t>FPS </a:t>
            </a:r>
            <a:r>
              <a:rPr lang="zh-CN" altLang="zh-CN" sz="1200" kern="1200" dirty="0" smtClean="0">
                <a:solidFill>
                  <a:schemeClr val="tx1"/>
                </a:solidFill>
                <a:effectLst/>
                <a:latin typeface="+mn-lt"/>
                <a:ea typeface="+mn-ea"/>
                <a:cs typeface="+mn-cs"/>
              </a:rPr>
              <a:t>游戏的全过程进行了研究，采用的工具是 </a:t>
            </a:r>
            <a:r>
              <a:rPr lang="en-US" altLang="zh-CN" sz="1200" kern="1200" dirty="0" smtClean="0">
                <a:solidFill>
                  <a:schemeClr val="tx1"/>
                </a:solidFill>
                <a:effectLst/>
                <a:latin typeface="+mn-lt"/>
                <a:ea typeface="+mn-ea"/>
                <a:cs typeface="+mn-cs"/>
              </a:rPr>
              <a:t>Unity </a:t>
            </a:r>
            <a:r>
              <a:rPr lang="zh-CN" altLang="zh-CN" sz="1200" kern="1200" dirty="0" smtClean="0">
                <a:solidFill>
                  <a:schemeClr val="tx1"/>
                </a:solidFill>
                <a:effectLst/>
                <a:latin typeface="+mn-lt"/>
                <a:ea typeface="+mn-ea"/>
                <a:cs typeface="+mn-cs"/>
              </a:rPr>
              <a:t>引擎 </a:t>
            </a:r>
            <a:r>
              <a:rPr lang="en-US" altLang="zh-CN" sz="1200" kern="1200" dirty="0" smtClean="0">
                <a:solidFill>
                  <a:schemeClr val="tx1"/>
                </a:solidFill>
                <a:effectLst/>
                <a:latin typeface="+mn-lt"/>
                <a:ea typeface="+mn-ea"/>
                <a:cs typeface="+mn-cs"/>
              </a:rPr>
              <a:t>5.5.2 </a:t>
            </a:r>
            <a:r>
              <a:rPr lang="zh-CN" altLang="zh-CN" sz="1200" kern="1200" dirty="0" smtClean="0">
                <a:solidFill>
                  <a:schemeClr val="tx1"/>
                </a:solidFill>
                <a:effectLst/>
                <a:latin typeface="+mn-lt"/>
                <a:ea typeface="+mn-ea"/>
                <a:cs typeface="+mn-cs"/>
              </a:rPr>
              <a:t>版本，在 </a:t>
            </a:r>
            <a:r>
              <a:rPr lang="en-US" altLang="zh-CN" sz="1200" kern="1200" dirty="0" smtClean="0">
                <a:solidFill>
                  <a:schemeClr val="tx1"/>
                </a:solidFill>
                <a:effectLst/>
                <a:latin typeface="+mn-lt"/>
                <a:ea typeface="+mn-ea"/>
                <a:cs typeface="+mn-cs"/>
              </a:rPr>
              <a:t>Microsoft Visual Studio 2015 </a:t>
            </a:r>
            <a:r>
              <a:rPr lang="zh-CN" altLang="zh-CN" sz="1200" kern="1200" dirty="0" smtClean="0">
                <a:solidFill>
                  <a:schemeClr val="tx1"/>
                </a:solidFill>
                <a:effectLst/>
                <a:latin typeface="+mn-lt"/>
                <a:ea typeface="+mn-ea"/>
                <a:cs typeface="+mn-cs"/>
              </a:rPr>
              <a:t>平台上完成了开发过程，且本程序 的功能基本符合预期要求。游戏的最终版本能通过开始界面登录游戏大厅，能正常的完成加入、退出房间， 能通过交互进行游戏，并能在游戏过程中实现基本的对战功能</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虽然距离一个完整的游戏还有很多功能和性能上的不足之处，但是通过本次设计，本人还是从中获取了很多游戏制作经验和较复杂项目的制作经验，在此非常感谢何老师对我的指导和帮助。</a:t>
            </a:r>
          </a:p>
          <a:p>
            <a:endParaRPr lang="zh-CN" altLang="en-US" dirty="0"/>
          </a:p>
        </p:txBody>
      </p:sp>
      <p:sp>
        <p:nvSpPr>
          <p:cNvPr id="4" name="灯片编号占位符 3"/>
          <p:cNvSpPr>
            <a:spLocks noGrp="1"/>
          </p:cNvSpPr>
          <p:nvPr>
            <p:ph type="sldNum" sz="quarter" idx="10"/>
          </p:nvPr>
        </p:nvSpPr>
        <p:spPr/>
        <p:txBody>
          <a:bodyPr/>
          <a:lstStyle/>
          <a:p>
            <a:fld id="{74D4A12A-CEE7-4F8D-AE7F-651237D2C84D}" type="slidenum">
              <a:rPr lang="zh-CN" altLang="en-US" smtClean="0"/>
              <a:t>19</a:t>
            </a:fld>
            <a:endParaRPr lang="zh-CN" altLang="en-US"/>
          </a:p>
        </p:txBody>
      </p:sp>
    </p:spTree>
    <p:extLst>
      <p:ext uri="{BB962C8B-B14F-4D97-AF65-F5344CB8AC3E}">
        <p14:creationId xmlns:p14="http://schemas.microsoft.com/office/powerpoint/2010/main" val="1940044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游戏策划主要包括了游戏玩法的策划和</a:t>
            </a:r>
            <a:r>
              <a:rPr lang="en-US" altLang="zh-CN" sz="1200" kern="1200" dirty="0" smtClean="0">
                <a:solidFill>
                  <a:schemeClr val="tx1"/>
                </a:solidFill>
                <a:effectLst/>
                <a:latin typeface="+mn-lt"/>
                <a:ea typeface="+mn-ea"/>
                <a:cs typeface="+mn-cs"/>
              </a:rPr>
              <a:t>UI</a:t>
            </a:r>
            <a:r>
              <a:rPr lang="zh-CN" altLang="zh-CN" sz="1200" kern="1200" dirty="0" smtClean="0">
                <a:solidFill>
                  <a:schemeClr val="tx1"/>
                </a:solidFill>
                <a:effectLst/>
                <a:latin typeface="+mn-lt"/>
                <a:ea typeface="+mn-ea"/>
                <a:cs typeface="+mn-cs"/>
              </a:rPr>
              <a:t>部分的功能策划。</a:t>
            </a:r>
          </a:p>
          <a:p>
            <a:endParaRPr lang="zh-CN" altLang="en-US" dirty="0"/>
          </a:p>
        </p:txBody>
      </p:sp>
      <p:sp>
        <p:nvSpPr>
          <p:cNvPr id="4" name="灯片编号占位符 3"/>
          <p:cNvSpPr>
            <a:spLocks noGrp="1"/>
          </p:cNvSpPr>
          <p:nvPr>
            <p:ph type="sldNum" sz="quarter" idx="10"/>
          </p:nvPr>
        </p:nvSpPr>
        <p:spPr/>
        <p:txBody>
          <a:bodyPr/>
          <a:lstStyle/>
          <a:p>
            <a:fld id="{74D4A12A-CEE7-4F8D-AE7F-651237D2C84D}" type="slidenum">
              <a:rPr lang="zh-CN" altLang="en-US" smtClean="0"/>
              <a:t>20</a:t>
            </a:fld>
            <a:endParaRPr lang="zh-CN" altLang="en-US"/>
          </a:p>
        </p:txBody>
      </p:sp>
    </p:spTree>
    <p:extLst>
      <p:ext uri="{BB962C8B-B14F-4D97-AF65-F5344CB8AC3E}">
        <p14:creationId xmlns:p14="http://schemas.microsoft.com/office/powerpoint/2010/main" val="1758499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游戏策划主要包括了游戏玩法的策划和</a:t>
            </a:r>
            <a:r>
              <a:rPr lang="en-US" altLang="zh-CN" sz="1200" kern="1200" dirty="0" smtClean="0">
                <a:solidFill>
                  <a:schemeClr val="tx1"/>
                </a:solidFill>
                <a:effectLst/>
                <a:latin typeface="+mn-lt"/>
                <a:ea typeface="+mn-ea"/>
                <a:cs typeface="+mn-cs"/>
              </a:rPr>
              <a:t>UI</a:t>
            </a:r>
            <a:r>
              <a:rPr lang="zh-CN" altLang="zh-CN" sz="1200" kern="1200" dirty="0" smtClean="0">
                <a:solidFill>
                  <a:schemeClr val="tx1"/>
                </a:solidFill>
                <a:effectLst/>
                <a:latin typeface="+mn-lt"/>
                <a:ea typeface="+mn-ea"/>
                <a:cs typeface="+mn-cs"/>
              </a:rPr>
              <a:t>部分的功能策划。</a:t>
            </a:r>
          </a:p>
          <a:p>
            <a:endParaRPr lang="zh-CN" altLang="en-US" dirty="0"/>
          </a:p>
        </p:txBody>
      </p:sp>
      <p:sp>
        <p:nvSpPr>
          <p:cNvPr id="4" name="灯片编号占位符 3"/>
          <p:cNvSpPr>
            <a:spLocks noGrp="1"/>
          </p:cNvSpPr>
          <p:nvPr>
            <p:ph type="sldNum" sz="quarter" idx="10"/>
          </p:nvPr>
        </p:nvSpPr>
        <p:spPr/>
        <p:txBody>
          <a:bodyPr/>
          <a:lstStyle/>
          <a:p>
            <a:fld id="{74D4A12A-CEE7-4F8D-AE7F-651237D2C84D}" type="slidenum">
              <a:rPr lang="zh-CN" altLang="en-US" smtClean="0"/>
              <a:t>21</a:t>
            </a:fld>
            <a:endParaRPr lang="zh-CN" altLang="en-US"/>
          </a:p>
        </p:txBody>
      </p:sp>
    </p:spTree>
    <p:extLst>
      <p:ext uri="{BB962C8B-B14F-4D97-AF65-F5344CB8AC3E}">
        <p14:creationId xmlns:p14="http://schemas.microsoft.com/office/powerpoint/2010/main" val="1388516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4D4A12A-CEE7-4F8D-AE7F-651237D2C84D}" type="slidenum">
              <a:rPr lang="zh-CN" altLang="en-US" smtClean="0"/>
              <a:t>4</a:t>
            </a:fld>
            <a:endParaRPr lang="zh-CN" altLang="en-US"/>
          </a:p>
        </p:txBody>
      </p:sp>
    </p:spTree>
    <p:extLst>
      <p:ext uri="{BB962C8B-B14F-4D97-AF65-F5344CB8AC3E}">
        <p14:creationId xmlns:p14="http://schemas.microsoft.com/office/powerpoint/2010/main" val="999129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4D4A12A-CEE7-4F8D-AE7F-651237D2C84D}" type="slidenum">
              <a:rPr lang="zh-CN" altLang="en-US" smtClean="0"/>
              <a:t>5</a:t>
            </a:fld>
            <a:endParaRPr lang="zh-CN" altLang="en-US"/>
          </a:p>
        </p:txBody>
      </p:sp>
    </p:spTree>
    <p:extLst>
      <p:ext uri="{BB962C8B-B14F-4D97-AF65-F5344CB8AC3E}">
        <p14:creationId xmlns:p14="http://schemas.microsoft.com/office/powerpoint/2010/main" val="820371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游戏化是互联网时代的重要趋势，前所未有的占据和改变了我们的生活。</a:t>
            </a:r>
          </a:p>
        </p:txBody>
      </p:sp>
      <p:sp>
        <p:nvSpPr>
          <p:cNvPr id="4" name="灯片编号占位符 3"/>
          <p:cNvSpPr>
            <a:spLocks noGrp="1"/>
          </p:cNvSpPr>
          <p:nvPr>
            <p:ph type="sldNum" sz="quarter" idx="10"/>
          </p:nvPr>
        </p:nvSpPr>
        <p:spPr/>
        <p:txBody>
          <a:bodyPr/>
          <a:lstStyle/>
          <a:p>
            <a:fld id="{74D4A12A-CEE7-4F8D-AE7F-651237D2C84D}" type="slidenum">
              <a:rPr lang="zh-CN" altLang="en-US" smtClean="0"/>
              <a:t>6</a:t>
            </a:fld>
            <a:endParaRPr lang="zh-CN" altLang="en-US"/>
          </a:p>
        </p:txBody>
      </p:sp>
    </p:spTree>
    <p:extLst>
      <p:ext uri="{BB962C8B-B14F-4D97-AF65-F5344CB8AC3E}">
        <p14:creationId xmlns:p14="http://schemas.microsoft.com/office/powerpoint/2010/main" val="748461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电子游戏根据玩法和内容的不同可以分为若干类型，本课题选取的就是其中比较流行的第一人称射击游戏。</a:t>
            </a:r>
          </a:p>
        </p:txBody>
      </p:sp>
      <p:sp>
        <p:nvSpPr>
          <p:cNvPr id="4" name="灯片编号占位符 3"/>
          <p:cNvSpPr>
            <a:spLocks noGrp="1"/>
          </p:cNvSpPr>
          <p:nvPr>
            <p:ph type="sldNum" sz="quarter" idx="10"/>
          </p:nvPr>
        </p:nvSpPr>
        <p:spPr/>
        <p:txBody>
          <a:bodyPr/>
          <a:lstStyle/>
          <a:p>
            <a:fld id="{74D4A12A-CEE7-4F8D-AE7F-651237D2C84D}" type="slidenum">
              <a:rPr lang="zh-CN" altLang="en-US" smtClean="0"/>
              <a:t>7</a:t>
            </a:fld>
            <a:endParaRPr lang="zh-CN" altLang="en-US"/>
          </a:p>
        </p:txBody>
      </p:sp>
    </p:spTree>
    <p:extLst>
      <p:ext uri="{BB962C8B-B14F-4D97-AF65-F5344CB8AC3E}">
        <p14:creationId xmlns:p14="http://schemas.microsoft.com/office/powerpoint/2010/main" val="1651522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Unity </a:t>
            </a:r>
            <a:r>
              <a:rPr lang="zh-CN" altLang="zh-CN" sz="1200" kern="1200" dirty="0" smtClean="0">
                <a:solidFill>
                  <a:schemeClr val="tx1"/>
                </a:solidFill>
                <a:effectLst/>
                <a:latin typeface="+mn-lt"/>
                <a:ea typeface="+mn-ea"/>
                <a:cs typeface="+mn-cs"/>
              </a:rPr>
              <a:t>是一个专业的游戏引擎，利用可视化的交互的图形化开发环境，让开发者可以高效地 创建、导入外部资源，并通过把脚本附加在对象上将他们连接在一起</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Unity</a:t>
            </a:r>
            <a:r>
              <a:rPr lang="zh-CN" altLang="en-US" sz="1200" kern="1200" dirty="0" smtClean="0">
                <a:solidFill>
                  <a:schemeClr val="tx1"/>
                </a:solidFill>
                <a:effectLst/>
                <a:latin typeface="+mn-lt"/>
                <a:ea typeface="+mn-ea"/>
                <a:cs typeface="+mn-cs"/>
              </a:rPr>
              <a:t>是一个</a:t>
            </a:r>
            <a:r>
              <a:rPr lang="zh-CN" altLang="zh-CN" sz="1200" kern="1200" dirty="0" smtClean="0">
                <a:solidFill>
                  <a:schemeClr val="tx1"/>
                </a:solidFill>
                <a:effectLst/>
                <a:latin typeface="+mn-lt"/>
                <a:ea typeface="+mn-ea"/>
                <a:cs typeface="+mn-cs"/>
              </a:rPr>
              <a:t>可以让开发者轻松创建三维视频游戏的跨平台的综合型游戏开发工具</a:t>
            </a:r>
            <a:r>
              <a:rPr lang="zh-CN" altLang="en-US" sz="1200" kern="1200" dirty="0" smtClean="0">
                <a:solidFill>
                  <a:schemeClr val="tx1"/>
                </a:solidFill>
                <a:effectLst/>
                <a:latin typeface="+mn-lt"/>
                <a:ea typeface="+mn-ea"/>
                <a:cs typeface="+mn-cs"/>
              </a:rPr>
              <a:t>，也</a:t>
            </a:r>
            <a:r>
              <a:rPr lang="zh-CN" altLang="zh-CN" sz="1200" kern="1200" dirty="0" smtClean="0">
                <a:solidFill>
                  <a:schemeClr val="tx1"/>
                </a:solidFill>
                <a:effectLst/>
                <a:latin typeface="+mn-lt"/>
                <a:ea typeface="+mn-ea"/>
                <a:cs typeface="+mn-cs"/>
              </a:rPr>
              <a:t>是现在中小型开发团队制作游戏的首选引擎。</a:t>
            </a:r>
          </a:p>
          <a:p>
            <a:endParaRPr lang="zh-CN" altLang="en-US" dirty="0"/>
          </a:p>
        </p:txBody>
      </p:sp>
      <p:sp>
        <p:nvSpPr>
          <p:cNvPr id="4" name="灯片编号占位符 3"/>
          <p:cNvSpPr>
            <a:spLocks noGrp="1"/>
          </p:cNvSpPr>
          <p:nvPr>
            <p:ph type="sldNum" sz="quarter" idx="10"/>
          </p:nvPr>
        </p:nvSpPr>
        <p:spPr/>
        <p:txBody>
          <a:bodyPr/>
          <a:lstStyle/>
          <a:p>
            <a:fld id="{74D4A12A-CEE7-4F8D-AE7F-651237D2C84D}" type="slidenum">
              <a:rPr lang="zh-CN" altLang="en-US" smtClean="0"/>
              <a:t>8</a:t>
            </a:fld>
            <a:endParaRPr lang="zh-CN" altLang="en-US"/>
          </a:p>
        </p:txBody>
      </p:sp>
    </p:spTree>
    <p:extLst>
      <p:ext uri="{BB962C8B-B14F-4D97-AF65-F5344CB8AC3E}">
        <p14:creationId xmlns:p14="http://schemas.microsoft.com/office/powerpoint/2010/main" val="1417061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zh-CN" altLang="zh-CN" sz="1200" kern="1200" dirty="0" smtClean="0">
                <a:solidFill>
                  <a:schemeClr val="tx1"/>
                </a:solidFill>
                <a:effectLst/>
                <a:latin typeface="+mn-lt"/>
                <a:ea typeface="+mn-ea"/>
                <a:cs typeface="+mn-cs"/>
              </a:rPr>
              <a:t>第 </a:t>
            </a:r>
            <a:r>
              <a:rPr lang="en-US" altLang="zh-CN" sz="1200" kern="1200" dirty="0" smtClean="0">
                <a:solidFill>
                  <a:schemeClr val="tx1"/>
                </a:solidFill>
                <a:effectLst/>
                <a:latin typeface="+mn-lt"/>
                <a:ea typeface="+mn-ea"/>
                <a:cs typeface="+mn-cs"/>
              </a:rPr>
              <a:t>1 </a:t>
            </a:r>
            <a:r>
              <a:rPr lang="zh-CN" altLang="zh-CN" sz="1200" kern="1200" dirty="0" smtClean="0">
                <a:solidFill>
                  <a:schemeClr val="tx1"/>
                </a:solidFill>
                <a:effectLst/>
                <a:latin typeface="+mn-lt"/>
                <a:ea typeface="+mn-ea"/>
                <a:cs typeface="+mn-cs"/>
              </a:rPr>
              <a:t>章：介绍本设计的选题背景以及相关方面的现状和发展趋势，论文研究的内容与意义，论文的组织结构等。</a:t>
            </a:r>
          </a:p>
          <a:p>
            <a:pPr rtl="0"/>
            <a:r>
              <a:rPr lang="zh-CN" altLang="zh-CN" sz="1200" kern="1200" dirty="0" smtClean="0">
                <a:solidFill>
                  <a:schemeClr val="tx1"/>
                </a:solidFill>
                <a:effectLst/>
                <a:latin typeface="+mn-lt"/>
                <a:ea typeface="+mn-ea"/>
                <a:cs typeface="+mn-cs"/>
              </a:rPr>
              <a:t>第 </a:t>
            </a:r>
            <a:r>
              <a:rPr lang="en-US" altLang="zh-CN" sz="1200" kern="1200" dirty="0" smtClean="0">
                <a:solidFill>
                  <a:schemeClr val="tx1"/>
                </a:solidFill>
                <a:effectLst/>
                <a:latin typeface="+mn-lt"/>
                <a:ea typeface="+mn-ea"/>
                <a:cs typeface="+mn-cs"/>
              </a:rPr>
              <a:t>2 </a:t>
            </a:r>
            <a:r>
              <a:rPr lang="zh-CN" altLang="zh-CN" sz="1200" kern="1200" dirty="0" smtClean="0">
                <a:solidFill>
                  <a:schemeClr val="tx1"/>
                </a:solidFill>
                <a:effectLst/>
                <a:latin typeface="+mn-lt"/>
                <a:ea typeface="+mn-ea"/>
                <a:cs typeface="+mn-cs"/>
              </a:rPr>
              <a:t>章：介绍 </a:t>
            </a:r>
            <a:r>
              <a:rPr lang="en-US" altLang="zh-CN" sz="1200" kern="1200" dirty="0" smtClean="0">
                <a:solidFill>
                  <a:schemeClr val="tx1"/>
                </a:solidFill>
                <a:effectLst/>
                <a:latin typeface="+mn-lt"/>
                <a:ea typeface="+mn-ea"/>
                <a:cs typeface="+mn-cs"/>
              </a:rPr>
              <a:t>Unity</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Microsoft Visual Studio </a:t>
            </a:r>
            <a:r>
              <a:rPr lang="zh-CN" altLang="zh-CN" sz="1200" kern="1200" dirty="0" smtClean="0">
                <a:solidFill>
                  <a:schemeClr val="tx1"/>
                </a:solidFill>
                <a:effectLst/>
                <a:latin typeface="+mn-lt"/>
                <a:ea typeface="+mn-ea"/>
                <a:cs typeface="+mn-cs"/>
              </a:rPr>
              <a:t>与 </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Photon </a:t>
            </a:r>
            <a:r>
              <a:rPr lang="zh-CN" altLang="zh-CN" sz="1200" kern="1200" dirty="0" smtClean="0">
                <a:solidFill>
                  <a:schemeClr val="tx1"/>
                </a:solidFill>
                <a:effectLst/>
                <a:latin typeface="+mn-lt"/>
                <a:ea typeface="+mn-ea"/>
                <a:cs typeface="+mn-cs"/>
              </a:rPr>
              <a:t>网络引擎、</a:t>
            </a:r>
            <a:r>
              <a:rPr lang="en-US" altLang="zh-CN" sz="1200" kern="1200" dirty="0" err="1" smtClean="0">
                <a:solidFill>
                  <a:schemeClr val="tx1"/>
                </a:solidFill>
                <a:effectLst/>
                <a:latin typeface="+mn-lt"/>
                <a:ea typeface="+mn-ea"/>
                <a:cs typeface="+mn-cs"/>
              </a:rPr>
              <a:t>Git</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等 所需开发工具的相关知识。</a:t>
            </a:r>
          </a:p>
          <a:p>
            <a:pPr rtl="0"/>
            <a:r>
              <a:rPr lang="zh-CN" altLang="zh-CN" sz="1200" kern="1200" dirty="0" smtClean="0">
                <a:solidFill>
                  <a:schemeClr val="tx1"/>
                </a:solidFill>
                <a:effectLst/>
                <a:latin typeface="+mn-lt"/>
                <a:ea typeface="+mn-ea"/>
                <a:cs typeface="+mn-cs"/>
              </a:rPr>
              <a:t>第 </a:t>
            </a:r>
            <a:r>
              <a:rPr lang="en-US" altLang="zh-CN" sz="1200" kern="1200" dirty="0" smtClean="0">
                <a:solidFill>
                  <a:schemeClr val="tx1"/>
                </a:solidFill>
                <a:effectLst/>
                <a:latin typeface="+mn-lt"/>
                <a:ea typeface="+mn-ea"/>
                <a:cs typeface="+mn-cs"/>
              </a:rPr>
              <a:t>3 </a:t>
            </a:r>
            <a:r>
              <a:rPr lang="zh-CN" altLang="zh-CN" sz="1200" kern="1200" dirty="0" smtClean="0">
                <a:solidFill>
                  <a:schemeClr val="tx1"/>
                </a:solidFill>
                <a:effectLst/>
                <a:latin typeface="+mn-lt"/>
                <a:ea typeface="+mn-ea"/>
                <a:cs typeface="+mn-cs"/>
              </a:rPr>
              <a:t>章：介绍本课题所选游戏的策划和游戏制作所需资源，包括游戏的基本介绍、界面简介、互动操作等，以及游戏的各种资源制作过程。</a:t>
            </a:r>
          </a:p>
          <a:p>
            <a:pPr rtl="0"/>
            <a:r>
              <a:rPr lang="zh-CN" altLang="zh-CN" sz="1200" kern="1200" dirty="0" smtClean="0">
                <a:solidFill>
                  <a:schemeClr val="tx1"/>
                </a:solidFill>
                <a:effectLst/>
                <a:latin typeface="+mn-lt"/>
                <a:ea typeface="+mn-ea"/>
                <a:cs typeface="+mn-cs"/>
              </a:rPr>
              <a:t>第 </a:t>
            </a:r>
            <a:r>
              <a:rPr lang="en-US" altLang="zh-CN" sz="1200" kern="1200" dirty="0" smtClean="0">
                <a:solidFill>
                  <a:schemeClr val="tx1"/>
                </a:solidFill>
                <a:effectLst/>
                <a:latin typeface="+mn-lt"/>
                <a:ea typeface="+mn-ea"/>
                <a:cs typeface="+mn-cs"/>
              </a:rPr>
              <a:t>4 </a:t>
            </a:r>
            <a:r>
              <a:rPr lang="zh-CN" altLang="zh-CN" sz="1200" kern="1200" dirty="0" smtClean="0">
                <a:solidFill>
                  <a:schemeClr val="tx1"/>
                </a:solidFill>
                <a:effectLst/>
                <a:latin typeface="+mn-lt"/>
                <a:ea typeface="+mn-ea"/>
                <a:cs typeface="+mn-cs"/>
              </a:rPr>
              <a:t>章：详细分析场景内各脚本的代码及功能。</a:t>
            </a:r>
          </a:p>
          <a:p>
            <a:pPr rtl="0"/>
            <a:r>
              <a:rPr lang="zh-CN" altLang="zh-CN" sz="1200" kern="1200" dirty="0" smtClean="0">
                <a:solidFill>
                  <a:schemeClr val="tx1"/>
                </a:solidFill>
                <a:effectLst/>
                <a:latin typeface="+mn-lt"/>
                <a:ea typeface="+mn-ea"/>
                <a:cs typeface="+mn-cs"/>
              </a:rPr>
              <a:t>第 </a:t>
            </a:r>
            <a:r>
              <a:rPr lang="en-US" altLang="zh-CN" sz="1200" kern="1200" dirty="0" smtClean="0">
                <a:solidFill>
                  <a:schemeClr val="tx1"/>
                </a:solidFill>
                <a:effectLst/>
                <a:latin typeface="+mn-lt"/>
                <a:ea typeface="+mn-ea"/>
                <a:cs typeface="+mn-cs"/>
              </a:rPr>
              <a:t>5 </a:t>
            </a:r>
            <a:r>
              <a:rPr lang="zh-CN" altLang="zh-CN" sz="1200" kern="1200" dirty="0" smtClean="0">
                <a:solidFill>
                  <a:schemeClr val="tx1"/>
                </a:solidFill>
                <a:effectLst/>
                <a:latin typeface="+mn-lt"/>
                <a:ea typeface="+mn-ea"/>
                <a:cs typeface="+mn-cs"/>
              </a:rPr>
              <a:t>章：介绍游戏网络引擎的使用方法，以及分析网络相关的函数的功能。</a:t>
            </a:r>
          </a:p>
          <a:p>
            <a:pPr rtl="0"/>
            <a:r>
              <a:rPr lang="zh-CN" altLang="zh-CN" sz="1200" kern="1200" dirty="0" smtClean="0">
                <a:solidFill>
                  <a:schemeClr val="tx1"/>
                </a:solidFill>
                <a:effectLst/>
                <a:latin typeface="+mn-lt"/>
                <a:ea typeface="+mn-ea"/>
                <a:cs typeface="+mn-cs"/>
              </a:rPr>
              <a:t>第 </a:t>
            </a:r>
            <a:r>
              <a:rPr lang="en-US" altLang="zh-CN" sz="1200" kern="1200" dirty="0" smtClean="0">
                <a:solidFill>
                  <a:schemeClr val="tx1"/>
                </a:solidFill>
                <a:effectLst/>
                <a:latin typeface="+mn-lt"/>
                <a:ea typeface="+mn-ea"/>
                <a:cs typeface="+mn-cs"/>
              </a:rPr>
              <a:t>6 </a:t>
            </a:r>
            <a:r>
              <a:rPr lang="zh-CN" altLang="zh-CN" sz="1200" kern="1200" dirty="0" smtClean="0">
                <a:solidFill>
                  <a:schemeClr val="tx1"/>
                </a:solidFill>
                <a:effectLst/>
                <a:latin typeface="+mn-lt"/>
                <a:ea typeface="+mn-ea"/>
                <a:cs typeface="+mn-cs"/>
              </a:rPr>
              <a:t>章：介绍对游戏玩法的改进与优化，以及将游戏发布到不同平台的过程。</a:t>
            </a:r>
          </a:p>
          <a:p>
            <a:pPr rtl="0"/>
            <a:r>
              <a:rPr lang="zh-CN" altLang="zh-CN" sz="1200" kern="1200" dirty="0" smtClean="0">
                <a:solidFill>
                  <a:schemeClr val="tx1"/>
                </a:solidFill>
                <a:effectLst/>
                <a:latin typeface="+mn-lt"/>
                <a:ea typeface="+mn-ea"/>
                <a:cs typeface="+mn-cs"/>
              </a:rPr>
              <a:t>第 </a:t>
            </a:r>
            <a:r>
              <a:rPr lang="en-US" altLang="zh-CN" sz="1200" kern="1200" dirty="0" smtClean="0">
                <a:solidFill>
                  <a:schemeClr val="tx1"/>
                </a:solidFill>
                <a:effectLst/>
                <a:latin typeface="+mn-lt"/>
                <a:ea typeface="+mn-ea"/>
                <a:cs typeface="+mn-cs"/>
              </a:rPr>
              <a:t>7 </a:t>
            </a:r>
            <a:r>
              <a:rPr lang="zh-CN" altLang="zh-CN" sz="1200" kern="1200" dirty="0" smtClean="0">
                <a:solidFill>
                  <a:schemeClr val="tx1"/>
                </a:solidFill>
                <a:effectLst/>
                <a:latin typeface="+mn-lt"/>
                <a:ea typeface="+mn-ea"/>
                <a:cs typeface="+mn-cs"/>
              </a:rPr>
              <a:t>章：总结游戏开发过程中的经验和教训，以期在未来的开发工作中达到更高的水准。</a:t>
            </a:r>
          </a:p>
          <a:p>
            <a:endParaRPr lang="zh-CN" altLang="en-US" dirty="0"/>
          </a:p>
        </p:txBody>
      </p:sp>
      <p:sp>
        <p:nvSpPr>
          <p:cNvPr id="4" name="灯片编号占位符 3"/>
          <p:cNvSpPr>
            <a:spLocks noGrp="1"/>
          </p:cNvSpPr>
          <p:nvPr>
            <p:ph type="sldNum" sz="quarter" idx="10"/>
          </p:nvPr>
        </p:nvSpPr>
        <p:spPr/>
        <p:txBody>
          <a:bodyPr/>
          <a:lstStyle/>
          <a:p>
            <a:fld id="{74D4A12A-CEE7-4F8D-AE7F-651237D2C84D}" type="slidenum">
              <a:rPr lang="zh-CN" altLang="en-US" smtClean="0"/>
              <a:t>10</a:t>
            </a:fld>
            <a:endParaRPr lang="zh-CN" altLang="en-US"/>
          </a:p>
        </p:txBody>
      </p:sp>
    </p:spTree>
    <p:extLst>
      <p:ext uri="{BB962C8B-B14F-4D97-AF65-F5344CB8AC3E}">
        <p14:creationId xmlns:p14="http://schemas.microsoft.com/office/powerpoint/2010/main" val="408512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游戏策划主要包括了游戏玩法的策划和</a:t>
            </a:r>
            <a:r>
              <a:rPr lang="en-US" altLang="zh-CN" sz="1200" kern="1200" dirty="0" smtClean="0">
                <a:solidFill>
                  <a:schemeClr val="tx1"/>
                </a:solidFill>
                <a:effectLst/>
                <a:latin typeface="+mn-lt"/>
                <a:ea typeface="+mn-ea"/>
                <a:cs typeface="+mn-cs"/>
              </a:rPr>
              <a:t>UI</a:t>
            </a:r>
            <a:r>
              <a:rPr lang="zh-CN" altLang="zh-CN" sz="1200" kern="1200" dirty="0" smtClean="0">
                <a:solidFill>
                  <a:schemeClr val="tx1"/>
                </a:solidFill>
                <a:effectLst/>
                <a:latin typeface="+mn-lt"/>
                <a:ea typeface="+mn-ea"/>
                <a:cs typeface="+mn-cs"/>
              </a:rPr>
              <a:t>部分的功能策划。</a:t>
            </a:r>
          </a:p>
          <a:p>
            <a:endParaRPr lang="zh-CN" altLang="en-US" dirty="0"/>
          </a:p>
        </p:txBody>
      </p:sp>
      <p:sp>
        <p:nvSpPr>
          <p:cNvPr id="4" name="灯片编号占位符 3"/>
          <p:cNvSpPr>
            <a:spLocks noGrp="1"/>
          </p:cNvSpPr>
          <p:nvPr>
            <p:ph type="sldNum" sz="quarter" idx="10"/>
          </p:nvPr>
        </p:nvSpPr>
        <p:spPr/>
        <p:txBody>
          <a:bodyPr/>
          <a:lstStyle/>
          <a:p>
            <a:fld id="{74D4A12A-CEE7-4F8D-AE7F-651237D2C84D}" type="slidenum">
              <a:rPr lang="zh-CN" altLang="en-US" smtClean="0"/>
              <a:t>11</a:t>
            </a:fld>
            <a:endParaRPr lang="zh-CN" altLang="en-US"/>
          </a:p>
        </p:txBody>
      </p:sp>
    </p:spTree>
    <p:extLst>
      <p:ext uri="{BB962C8B-B14F-4D97-AF65-F5344CB8AC3E}">
        <p14:creationId xmlns:p14="http://schemas.microsoft.com/office/powerpoint/2010/main" val="1028701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游戏策划主要包括了游戏玩法的策划和</a:t>
            </a:r>
            <a:r>
              <a:rPr lang="en-US" altLang="zh-CN" sz="1200" kern="1200" dirty="0" smtClean="0">
                <a:solidFill>
                  <a:schemeClr val="tx1"/>
                </a:solidFill>
                <a:effectLst/>
                <a:latin typeface="+mn-lt"/>
                <a:ea typeface="+mn-ea"/>
                <a:cs typeface="+mn-cs"/>
              </a:rPr>
              <a:t>UI</a:t>
            </a:r>
            <a:r>
              <a:rPr lang="zh-CN" altLang="zh-CN" sz="1200" kern="1200" dirty="0" smtClean="0">
                <a:solidFill>
                  <a:schemeClr val="tx1"/>
                </a:solidFill>
                <a:effectLst/>
                <a:latin typeface="+mn-lt"/>
                <a:ea typeface="+mn-ea"/>
                <a:cs typeface="+mn-cs"/>
              </a:rPr>
              <a:t>部分的功能策划。</a:t>
            </a:r>
          </a:p>
          <a:p>
            <a:endParaRPr lang="zh-CN" altLang="en-US" dirty="0"/>
          </a:p>
        </p:txBody>
      </p:sp>
      <p:sp>
        <p:nvSpPr>
          <p:cNvPr id="4" name="灯片编号占位符 3"/>
          <p:cNvSpPr>
            <a:spLocks noGrp="1"/>
          </p:cNvSpPr>
          <p:nvPr>
            <p:ph type="sldNum" sz="quarter" idx="10"/>
          </p:nvPr>
        </p:nvSpPr>
        <p:spPr/>
        <p:txBody>
          <a:bodyPr/>
          <a:lstStyle/>
          <a:p>
            <a:fld id="{74D4A12A-CEE7-4F8D-AE7F-651237D2C84D}" type="slidenum">
              <a:rPr lang="zh-CN" altLang="en-US" smtClean="0"/>
              <a:t>12</a:t>
            </a:fld>
            <a:endParaRPr lang="zh-CN" altLang="en-US"/>
          </a:p>
        </p:txBody>
      </p:sp>
    </p:spTree>
    <p:extLst>
      <p:ext uri="{BB962C8B-B14F-4D97-AF65-F5344CB8AC3E}">
        <p14:creationId xmlns:p14="http://schemas.microsoft.com/office/powerpoint/2010/main" val="74792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A592FD63-6B88-5747-9C70-E13A0E292912}" type="datetimeFigureOut">
              <a:rPr kumimoji="1" lang="zh-CN" altLang="en-US" smtClean="0"/>
              <a:t>2019/4/17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1254706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A592FD63-6B88-5747-9C70-E13A0E292912}" type="datetimeFigureOut">
              <a:rPr kumimoji="1" lang="zh-CN" altLang="en-US" smtClean="0"/>
              <a:t>2019/4/17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3632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A592FD63-6B88-5747-9C70-E13A0E292912}" type="datetimeFigureOut">
              <a:rPr kumimoji="1" lang="zh-CN" altLang="en-US" smtClean="0"/>
              <a:t>2019/4/17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920187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041650" y="2491076"/>
            <a:ext cx="6108700" cy="1569660"/>
          </a:xfrm>
          <a:prstGeom prst="rect">
            <a:avLst/>
          </a:prstGeom>
        </p:spPr>
        <p:txBody>
          <a:bodyPr>
            <a:spAutoFit/>
          </a:bodyPr>
          <a:lstStyle>
            <a:lvl1pPr marL="0" indent="0" algn="ctr">
              <a:lnSpc>
                <a:spcPct val="100000"/>
              </a:lnSpc>
              <a:spcBef>
                <a:spcPts val="0"/>
              </a:spcBef>
              <a:buNone/>
              <a:defRPr sz="9600">
                <a:solidFill>
                  <a:schemeClr val="accent1"/>
                </a:solidFill>
              </a:defRPr>
            </a:lvl1pPr>
          </a:lstStyle>
          <a:p>
            <a:pPr lvl="0"/>
            <a:r>
              <a:rPr lang="en-US" altLang="zh-CN" dirty="0"/>
              <a:t>Theme</a:t>
            </a:r>
          </a:p>
        </p:txBody>
      </p:sp>
      <p:sp>
        <p:nvSpPr>
          <p:cNvPr id="3" name="文本占位符 7"/>
          <p:cNvSpPr>
            <a:spLocks noGrp="1"/>
          </p:cNvSpPr>
          <p:nvPr>
            <p:ph type="body" sz="quarter" idx="11" hasCustomPrompt="1"/>
          </p:nvPr>
        </p:nvSpPr>
        <p:spPr>
          <a:xfrm>
            <a:off x="3041650" y="3966715"/>
            <a:ext cx="6108700" cy="369332"/>
          </a:xfrm>
          <a:prstGeom prst="rect">
            <a:avLst/>
          </a:prstGeom>
        </p:spPr>
        <p:txBody>
          <a:bodyPr>
            <a:spAutoFit/>
          </a:bodyPr>
          <a:lstStyle>
            <a:lvl1pPr marL="0" indent="0" algn="ctr">
              <a:lnSpc>
                <a:spcPct val="100000"/>
              </a:lnSpc>
              <a:spcBef>
                <a:spcPts val="0"/>
              </a:spcBef>
              <a:buNone/>
              <a:defRPr sz="1800">
                <a:solidFill>
                  <a:schemeClr val="tx1">
                    <a:lumMod val="85000"/>
                    <a:lumOff val="15000"/>
                  </a:schemeClr>
                </a:solidFill>
              </a:defRPr>
            </a:lvl1pPr>
          </a:lstStyle>
          <a:p>
            <a:pPr lvl="0"/>
            <a:r>
              <a:rPr lang="en-US" altLang="zh-CN" dirty="0"/>
              <a:t>Presented by OfficePLUS</a:t>
            </a:r>
          </a:p>
        </p:txBody>
      </p:sp>
      <p:cxnSp>
        <p:nvCxnSpPr>
          <p:cNvPr id="4" name="直接连接符 3"/>
          <p:cNvCxnSpPr/>
          <p:nvPr userDrawn="1"/>
        </p:nvCxnSpPr>
        <p:spPr>
          <a:xfrm flipH="1">
            <a:off x="1720850" y="2294404"/>
            <a:ext cx="1397000" cy="1397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9150350" y="3275906"/>
            <a:ext cx="1320800" cy="13208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0047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五项目录">
    <p:spTree>
      <p:nvGrpSpPr>
        <p:cNvPr id="1" name=""/>
        <p:cNvGrpSpPr/>
        <p:nvPr/>
      </p:nvGrpSpPr>
      <p:grpSpPr>
        <a:xfrm>
          <a:off x="0" y="0"/>
          <a:ext cx="0" cy="0"/>
          <a:chOff x="0" y="0"/>
          <a:chExt cx="0" cy="0"/>
        </a:xfrm>
      </p:grpSpPr>
      <p:sp>
        <p:nvSpPr>
          <p:cNvPr id="2" name="矩形 1"/>
          <p:cNvSpPr/>
          <p:nvPr userDrawn="1"/>
        </p:nvSpPr>
        <p:spPr>
          <a:xfrm>
            <a:off x="0" y="-88900"/>
            <a:ext cx="5842000" cy="6946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userDrawn="1"/>
        </p:nvCxnSpPr>
        <p:spPr>
          <a:xfrm flipH="1">
            <a:off x="6613525" y="3040529"/>
            <a:ext cx="650875" cy="650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flipH="1">
            <a:off x="10694987" y="3205629"/>
            <a:ext cx="650875" cy="650875"/>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占位符 7"/>
          <p:cNvSpPr>
            <a:spLocks noGrp="1"/>
          </p:cNvSpPr>
          <p:nvPr>
            <p:ph type="body" sz="quarter" idx="10" hasCustomPrompt="1"/>
          </p:nvPr>
        </p:nvSpPr>
        <p:spPr>
          <a:xfrm>
            <a:off x="5994400" y="2876718"/>
            <a:ext cx="6108700" cy="1015663"/>
          </a:xfrm>
          <a:prstGeom prst="rect">
            <a:avLst/>
          </a:prstGeom>
        </p:spPr>
        <p:txBody>
          <a:bodyPr>
            <a:spAutoFit/>
          </a:bodyPr>
          <a:lstStyle>
            <a:lvl1pPr marL="0" indent="0" algn="ctr">
              <a:lnSpc>
                <a:spcPct val="100000"/>
              </a:lnSpc>
              <a:spcBef>
                <a:spcPts val="0"/>
              </a:spcBef>
              <a:buNone/>
              <a:defRPr sz="6000">
                <a:solidFill>
                  <a:schemeClr val="accent2"/>
                </a:solidFill>
              </a:defRPr>
            </a:lvl1pPr>
          </a:lstStyle>
          <a:p>
            <a:pPr lvl="0"/>
            <a:r>
              <a:rPr lang="en-US" altLang="zh-CN" dirty="0"/>
              <a:t>CONTENT</a:t>
            </a:r>
          </a:p>
        </p:txBody>
      </p:sp>
      <p:cxnSp>
        <p:nvCxnSpPr>
          <p:cNvPr id="21" name="直接连接符 20"/>
          <p:cNvCxnSpPr/>
          <p:nvPr userDrawn="1"/>
        </p:nvCxnSpPr>
        <p:spPr>
          <a:xfrm flipH="1">
            <a:off x="1124494" y="1374010"/>
            <a:ext cx="223914" cy="4378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占位符 7"/>
          <p:cNvSpPr>
            <a:spLocks noGrp="1"/>
          </p:cNvSpPr>
          <p:nvPr>
            <p:ph type="body" sz="quarter" idx="11" hasCustomPrompt="1"/>
          </p:nvPr>
        </p:nvSpPr>
        <p:spPr>
          <a:xfrm>
            <a:off x="413369" y="1269770"/>
            <a:ext cx="656657" cy="646331"/>
          </a:xfrm>
          <a:prstGeom prst="rect">
            <a:avLst/>
          </a:prstGeom>
        </p:spPr>
        <p:txBody>
          <a:bodyPr wrap="square">
            <a:spAutoFit/>
          </a:bodyPr>
          <a:lstStyle>
            <a:lvl1pPr marL="0" indent="0" algn="ctr">
              <a:lnSpc>
                <a:spcPct val="100000"/>
              </a:lnSpc>
              <a:spcBef>
                <a:spcPts val="0"/>
              </a:spcBef>
              <a:buNone/>
              <a:defRPr sz="3600">
                <a:solidFill>
                  <a:schemeClr val="bg1"/>
                </a:solidFill>
              </a:defRPr>
            </a:lvl1pPr>
          </a:lstStyle>
          <a:p>
            <a:pPr lvl="0"/>
            <a:r>
              <a:rPr lang="en-US" altLang="zh-CN" dirty="0"/>
              <a:t>1</a:t>
            </a:r>
          </a:p>
        </p:txBody>
      </p:sp>
      <p:sp>
        <p:nvSpPr>
          <p:cNvPr id="23" name="文本占位符 7"/>
          <p:cNvSpPr>
            <a:spLocks noGrp="1"/>
          </p:cNvSpPr>
          <p:nvPr>
            <p:ph type="body" sz="quarter" idx="12" hasCustomPrompt="1"/>
          </p:nvPr>
        </p:nvSpPr>
        <p:spPr>
          <a:xfrm>
            <a:off x="1472649" y="1269770"/>
            <a:ext cx="4245108" cy="646331"/>
          </a:xfrm>
          <a:prstGeom prst="rect">
            <a:avLst/>
          </a:prstGeom>
        </p:spPr>
        <p:txBody>
          <a:bodyPr wrap="square">
            <a:spAutoFit/>
          </a:bodyPr>
          <a:lstStyle>
            <a:lvl1pPr marL="0" indent="0" algn="l">
              <a:lnSpc>
                <a:spcPct val="100000"/>
              </a:lnSpc>
              <a:spcBef>
                <a:spcPts val="0"/>
              </a:spcBef>
              <a:buNone/>
              <a:defRPr sz="3600">
                <a:solidFill>
                  <a:schemeClr val="bg1"/>
                </a:solidFill>
              </a:defRPr>
            </a:lvl1pPr>
          </a:lstStyle>
          <a:p>
            <a:pPr lvl="0"/>
            <a:r>
              <a:rPr lang="en-US" altLang="zh-CN" dirty="0"/>
              <a:t>Your Title Here</a:t>
            </a:r>
          </a:p>
        </p:txBody>
      </p:sp>
      <p:cxnSp>
        <p:nvCxnSpPr>
          <p:cNvPr id="24" name="直接连接符 23"/>
          <p:cNvCxnSpPr/>
          <p:nvPr userDrawn="1"/>
        </p:nvCxnSpPr>
        <p:spPr>
          <a:xfrm flipH="1">
            <a:off x="1124494" y="2271477"/>
            <a:ext cx="223914" cy="4378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占位符 7"/>
          <p:cNvSpPr>
            <a:spLocks noGrp="1"/>
          </p:cNvSpPr>
          <p:nvPr>
            <p:ph type="body" sz="quarter" idx="13" hasCustomPrompt="1"/>
          </p:nvPr>
        </p:nvSpPr>
        <p:spPr>
          <a:xfrm>
            <a:off x="413369" y="2167237"/>
            <a:ext cx="656657" cy="646331"/>
          </a:xfrm>
          <a:prstGeom prst="rect">
            <a:avLst/>
          </a:prstGeom>
        </p:spPr>
        <p:txBody>
          <a:bodyPr wrap="square">
            <a:spAutoFit/>
          </a:bodyPr>
          <a:lstStyle>
            <a:lvl1pPr marL="0" indent="0" algn="ctr">
              <a:lnSpc>
                <a:spcPct val="100000"/>
              </a:lnSpc>
              <a:spcBef>
                <a:spcPts val="0"/>
              </a:spcBef>
              <a:buNone/>
              <a:defRPr sz="3600">
                <a:solidFill>
                  <a:schemeClr val="bg1"/>
                </a:solidFill>
              </a:defRPr>
            </a:lvl1pPr>
          </a:lstStyle>
          <a:p>
            <a:pPr lvl="0"/>
            <a:r>
              <a:rPr lang="en-US" altLang="zh-CN" dirty="0"/>
              <a:t>1</a:t>
            </a:r>
          </a:p>
        </p:txBody>
      </p:sp>
      <p:sp>
        <p:nvSpPr>
          <p:cNvPr id="35" name="文本占位符 7"/>
          <p:cNvSpPr>
            <a:spLocks noGrp="1"/>
          </p:cNvSpPr>
          <p:nvPr>
            <p:ph type="body" sz="quarter" idx="14" hasCustomPrompt="1"/>
          </p:nvPr>
        </p:nvSpPr>
        <p:spPr>
          <a:xfrm>
            <a:off x="1472649" y="2167237"/>
            <a:ext cx="4245108" cy="646331"/>
          </a:xfrm>
          <a:prstGeom prst="rect">
            <a:avLst/>
          </a:prstGeom>
        </p:spPr>
        <p:txBody>
          <a:bodyPr wrap="square">
            <a:spAutoFit/>
          </a:bodyPr>
          <a:lstStyle>
            <a:lvl1pPr marL="0" indent="0" algn="l">
              <a:lnSpc>
                <a:spcPct val="100000"/>
              </a:lnSpc>
              <a:spcBef>
                <a:spcPts val="0"/>
              </a:spcBef>
              <a:buNone/>
              <a:defRPr sz="3600">
                <a:solidFill>
                  <a:schemeClr val="bg1"/>
                </a:solidFill>
              </a:defRPr>
            </a:lvl1pPr>
          </a:lstStyle>
          <a:p>
            <a:pPr lvl="0"/>
            <a:r>
              <a:rPr lang="en-US" altLang="zh-CN" dirty="0"/>
              <a:t>Your Title Here</a:t>
            </a:r>
          </a:p>
        </p:txBody>
      </p:sp>
      <p:cxnSp>
        <p:nvCxnSpPr>
          <p:cNvPr id="36" name="直接连接符 35"/>
          <p:cNvCxnSpPr/>
          <p:nvPr userDrawn="1"/>
        </p:nvCxnSpPr>
        <p:spPr>
          <a:xfrm flipH="1">
            <a:off x="1124494" y="3175264"/>
            <a:ext cx="223914" cy="4378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文本占位符 7"/>
          <p:cNvSpPr>
            <a:spLocks noGrp="1"/>
          </p:cNvSpPr>
          <p:nvPr>
            <p:ph type="body" sz="quarter" idx="15" hasCustomPrompt="1"/>
          </p:nvPr>
        </p:nvSpPr>
        <p:spPr>
          <a:xfrm>
            <a:off x="413369" y="3071024"/>
            <a:ext cx="656657" cy="646331"/>
          </a:xfrm>
          <a:prstGeom prst="rect">
            <a:avLst/>
          </a:prstGeom>
        </p:spPr>
        <p:txBody>
          <a:bodyPr wrap="square">
            <a:spAutoFit/>
          </a:bodyPr>
          <a:lstStyle>
            <a:lvl1pPr marL="0" indent="0" algn="ctr">
              <a:lnSpc>
                <a:spcPct val="100000"/>
              </a:lnSpc>
              <a:spcBef>
                <a:spcPts val="0"/>
              </a:spcBef>
              <a:buNone/>
              <a:defRPr sz="3600">
                <a:solidFill>
                  <a:schemeClr val="bg1"/>
                </a:solidFill>
              </a:defRPr>
            </a:lvl1pPr>
          </a:lstStyle>
          <a:p>
            <a:pPr lvl="0"/>
            <a:r>
              <a:rPr lang="en-US" altLang="zh-CN" dirty="0"/>
              <a:t>1</a:t>
            </a:r>
          </a:p>
        </p:txBody>
      </p:sp>
      <p:sp>
        <p:nvSpPr>
          <p:cNvPr id="38" name="文本占位符 7"/>
          <p:cNvSpPr>
            <a:spLocks noGrp="1"/>
          </p:cNvSpPr>
          <p:nvPr>
            <p:ph type="body" sz="quarter" idx="16" hasCustomPrompt="1"/>
          </p:nvPr>
        </p:nvSpPr>
        <p:spPr>
          <a:xfrm>
            <a:off x="1472649" y="3071024"/>
            <a:ext cx="4245108" cy="646331"/>
          </a:xfrm>
          <a:prstGeom prst="rect">
            <a:avLst/>
          </a:prstGeom>
        </p:spPr>
        <p:txBody>
          <a:bodyPr wrap="square">
            <a:spAutoFit/>
          </a:bodyPr>
          <a:lstStyle>
            <a:lvl1pPr marL="0" indent="0" algn="l">
              <a:lnSpc>
                <a:spcPct val="100000"/>
              </a:lnSpc>
              <a:spcBef>
                <a:spcPts val="0"/>
              </a:spcBef>
              <a:buNone/>
              <a:defRPr sz="3600">
                <a:solidFill>
                  <a:schemeClr val="bg1"/>
                </a:solidFill>
              </a:defRPr>
            </a:lvl1pPr>
          </a:lstStyle>
          <a:p>
            <a:pPr lvl="0"/>
            <a:r>
              <a:rPr lang="en-US" altLang="zh-CN" dirty="0"/>
              <a:t>Your Title Here</a:t>
            </a:r>
          </a:p>
        </p:txBody>
      </p:sp>
      <p:cxnSp>
        <p:nvCxnSpPr>
          <p:cNvPr id="39" name="直接连接符 38"/>
          <p:cNvCxnSpPr/>
          <p:nvPr userDrawn="1"/>
        </p:nvCxnSpPr>
        <p:spPr>
          <a:xfrm flipH="1">
            <a:off x="1124494" y="4103732"/>
            <a:ext cx="223914" cy="4378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文本占位符 7"/>
          <p:cNvSpPr>
            <a:spLocks noGrp="1"/>
          </p:cNvSpPr>
          <p:nvPr>
            <p:ph type="body" sz="quarter" idx="17" hasCustomPrompt="1"/>
          </p:nvPr>
        </p:nvSpPr>
        <p:spPr>
          <a:xfrm>
            <a:off x="413369" y="3999492"/>
            <a:ext cx="656657" cy="646331"/>
          </a:xfrm>
          <a:prstGeom prst="rect">
            <a:avLst/>
          </a:prstGeom>
        </p:spPr>
        <p:txBody>
          <a:bodyPr wrap="square">
            <a:spAutoFit/>
          </a:bodyPr>
          <a:lstStyle>
            <a:lvl1pPr marL="0" indent="0" algn="ctr">
              <a:lnSpc>
                <a:spcPct val="100000"/>
              </a:lnSpc>
              <a:spcBef>
                <a:spcPts val="0"/>
              </a:spcBef>
              <a:buNone/>
              <a:defRPr sz="3600">
                <a:solidFill>
                  <a:schemeClr val="bg1"/>
                </a:solidFill>
              </a:defRPr>
            </a:lvl1pPr>
          </a:lstStyle>
          <a:p>
            <a:pPr lvl="0"/>
            <a:r>
              <a:rPr lang="en-US" altLang="zh-CN" dirty="0"/>
              <a:t>1</a:t>
            </a:r>
          </a:p>
        </p:txBody>
      </p:sp>
      <p:sp>
        <p:nvSpPr>
          <p:cNvPr id="41" name="文本占位符 7"/>
          <p:cNvSpPr>
            <a:spLocks noGrp="1"/>
          </p:cNvSpPr>
          <p:nvPr>
            <p:ph type="body" sz="quarter" idx="18" hasCustomPrompt="1"/>
          </p:nvPr>
        </p:nvSpPr>
        <p:spPr>
          <a:xfrm>
            <a:off x="1472649" y="3999492"/>
            <a:ext cx="4245108" cy="646331"/>
          </a:xfrm>
          <a:prstGeom prst="rect">
            <a:avLst/>
          </a:prstGeom>
        </p:spPr>
        <p:txBody>
          <a:bodyPr wrap="square">
            <a:spAutoFit/>
          </a:bodyPr>
          <a:lstStyle>
            <a:lvl1pPr marL="0" indent="0" algn="l">
              <a:lnSpc>
                <a:spcPct val="100000"/>
              </a:lnSpc>
              <a:spcBef>
                <a:spcPts val="0"/>
              </a:spcBef>
              <a:buNone/>
              <a:defRPr sz="3600">
                <a:solidFill>
                  <a:schemeClr val="bg1"/>
                </a:solidFill>
              </a:defRPr>
            </a:lvl1pPr>
          </a:lstStyle>
          <a:p>
            <a:pPr lvl="0"/>
            <a:r>
              <a:rPr lang="en-US" altLang="zh-CN" dirty="0"/>
              <a:t>Your Title Here</a:t>
            </a:r>
          </a:p>
        </p:txBody>
      </p:sp>
      <p:cxnSp>
        <p:nvCxnSpPr>
          <p:cNvPr id="42" name="直接连接符 41"/>
          <p:cNvCxnSpPr/>
          <p:nvPr userDrawn="1"/>
        </p:nvCxnSpPr>
        <p:spPr>
          <a:xfrm flipH="1">
            <a:off x="1124494" y="5001199"/>
            <a:ext cx="223914" cy="4378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文本占位符 7"/>
          <p:cNvSpPr>
            <a:spLocks noGrp="1"/>
          </p:cNvSpPr>
          <p:nvPr>
            <p:ph type="body" sz="quarter" idx="19" hasCustomPrompt="1"/>
          </p:nvPr>
        </p:nvSpPr>
        <p:spPr>
          <a:xfrm>
            <a:off x="413369" y="4896959"/>
            <a:ext cx="656657" cy="646331"/>
          </a:xfrm>
          <a:prstGeom prst="rect">
            <a:avLst/>
          </a:prstGeom>
        </p:spPr>
        <p:txBody>
          <a:bodyPr wrap="square">
            <a:spAutoFit/>
          </a:bodyPr>
          <a:lstStyle>
            <a:lvl1pPr marL="0" indent="0" algn="ctr">
              <a:lnSpc>
                <a:spcPct val="100000"/>
              </a:lnSpc>
              <a:spcBef>
                <a:spcPts val="0"/>
              </a:spcBef>
              <a:buNone/>
              <a:defRPr sz="3600">
                <a:solidFill>
                  <a:schemeClr val="bg1"/>
                </a:solidFill>
              </a:defRPr>
            </a:lvl1pPr>
          </a:lstStyle>
          <a:p>
            <a:pPr lvl="0"/>
            <a:r>
              <a:rPr lang="en-US" altLang="zh-CN" dirty="0"/>
              <a:t>1</a:t>
            </a:r>
          </a:p>
        </p:txBody>
      </p:sp>
      <p:sp>
        <p:nvSpPr>
          <p:cNvPr id="44" name="文本占位符 7"/>
          <p:cNvSpPr>
            <a:spLocks noGrp="1"/>
          </p:cNvSpPr>
          <p:nvPr>
            <p:ph type="body" sz="quarter" idx="20" hasCustomPrompt="1"/>
          </p:nvPr>
        </p:nvSpPr>
        <p:spPr>
          <a:xfrm>
            <a:off x="1472649" y="4896959"/>
            <a:ext cx="4245108" cy="646331"/>
          </a:xfrm>
          <a:prstGeom prst="rect">
            <a:avLst/>
          </a:prstGeom>
        </p:spPr>
        <p:txBody>
          <a:bodyPr wrap="square">
            <a:spAutoFit/>
          </a:bodyPr>
          <a:lstStyle>
            <a:lvl1pPr marL="0" indent="0" algn="l">
              <a:lnSpc>
                <a:spcPct val="100000"/>
              </a:lnSpc>
              <a:spcBef>
                <a:spcPts val="0"/>
              </a:spcBef>
              <a:buNone/>
              <a:defRPr sz="3600">
                <a:solidFill>
                  <a:schemeClr val="bg1"/>
                </a:solidFill>
              </a:defRPr>
            </a:lvl1pPr>
          </a:lstStyle>
          <a:p>
            <a:pPr lvl="0"/>
            <a:r>
              <a:rPr lang="en-US" altLang="zh-CN" dirty="0"/>
              <a:t>Your Title Here</a:t>
            </a:r>
          </a:p>
        </p:txBody>
      </p:sp>
    </p:spTree>
    <p:extLst>
      <p:ext uri="{BB962C8B-B14F-4D97-AF65-F5344CB8AC3E}">
        <p14:creationId xmlns:p14="http://schemas.microsoft.com/office/powerpoint/2010/main" val="1576921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副标题页">
    <p:spTree>
      <p:nvGrpSpPr>
        <p:cNvPr id="1" name=""/>
        <p:cNvGrpSpPr/>
        <p:nvPr/>
      </p:nvGrpSpPr>
      <p:grpSpPr>
        <a:xfrm>
          <a:off x="0" y="0"/>
          <a:ext cx="0" cy="0"/>
          <a:chOff x="0" y="0"/>
          <a:chExt cx="0" cy="0"/>
        </a:xfrm>
      </p:grpSpPr>
      <p:sp>
        <p:nvSpPr>
          <p:cNvPr id="4" name="矩形 3"/>
          <p:cNvSpPr/>
          <p:nvPr userDrawn="1"/>
        </p:nvSpPr>
        <p:spPr>
          <a:xfrm>
            <a:off x="0" y="0"/>
            <a:ext cx="392006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7"/>
          <p:cNvSpPr>
            <a:spLocks noGrp="1"/>
          </p:cNvSpPr>
          <p:nvPr>
            <p:ph type="body" sz="quarter" idx="10" hasCustomPrompt="1"/>
          </p:nvPr>
        </p:nvSpPr>
        <p:spPr>
          <a:xfrm>
            <a:off x="-1094317" y="-433596"/>
            <a:ext cx="6108700" cy="7725192"/>
          </a:xfrm>
          <a:prstGeom prst="rect">
            <a:avLst/>
          </a:prstGeom>
        </p:spPr>
        <p:txBody>
          <a:bodyPr>
            <a:spAutoFit/>
          </a:bodyPr>
          <a:lstStyle>
            <a:lvl1pPr marL="0" indent="0" algn="ctr">
              <a:lnSpc>
                <a:spcPct val="100000"/>
              </a:lnSpc>
              <a:spcBef>
                <a:spcPts val="0"/>
              </a:spcBef>
              <a:buNone/>
              <a:defRPr sz="49600" u="none">
                <a:solidFill>
                  <a:schemeClr val="bg2"/>
                </a:solidFill>
              </a:defRPr>
            </a:lvl1pPr>
          </a:lstStyle>
          <a:p>
            <a:pPr lvl="0"/>
            <a:r>
              <a:rPr lang="en-US" altLang="zh-CN" dirty="0"/>
              <a:t>1</a:t>
            </a:r>
          </a:p>
        </p:txBody>
      </p:sp>
      <p:sp>
        <p:nvSpPr>
          <p:cNvPr id="6" name="文本占位符 7"/>
          <p:cNvSpPr>
            <a:spLocks noGrp="1"/>
          </p:cNvSpPr>
          <p:nvPr>
            <p:ph type="body" sz="quarter" idx="11" hasCustomPrompt="1"/>
          </p:nvPr>
        </p:nvSpPr>
        <p:spPr>
          <a:xfrm>
            <a:off x="5205940" y="4564102"/>
            <a:ext cx="6108700" cy="1107996"/>
          </a:xfrm>
          <a:prstGeom prst="rect">
            <a:avLst/>
          </a:prstGeom>
        </p:spPr>
        <p:txBody>
          <a:bodyPr>
            <a:spAutoFit/>
          </a:bodyPr>
          <a:lstStyle>
            <a:lvl1pPr marL="0" indent="0" algn="l">
              <a:lnSpc>
                <a:spcPct val="100000"/>
              </a:lnSpc>
              <a:spcBef>
                <a:spcPts val="0"/>
              </a:spcBef>
              <a:buNone/>
              <a:defRPr sz="6600">
                <a:solidFill>
                  <a:schemeClr val="accent1"/>
                </a:solidFill>
              </a:defRPr>
            </a:lvl1pPr>
          </a:lstStyle>
          <a:p>
            <a:pPr lvl="0"/>
            <a:r>
              <a:rPr lang="en-US" altLang="zh-CN" dirty="0"/>
              <a:t>Your Title Here</a:t>
            </a:r>
          </a:p>
        </p:txBody>
      </p:sp>
      <p:cxnSp>
        <p:nvCxnSpPr>
          <p:cNvPr id="7" name="直接连接符 6"/>
          <p:cNvCxnSpPr/>
          <p:nvPr userDrawn="1"/>
        </p:nvCxnSpPr>
        <p:spPr>
          <a:xfrm flipH="1">
            <a:off x="4318000" y="4610100"/>
            <a:ext cx="650874" cy="1016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1797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内容页_1">
    <p:spTree>
      <p:nvGrpSpPr>
        <p:cNvPr id="1" name=""/>
        <p:cNvGrpSpPr/>
        <p:nvPr/>
      </p:nvGrpSpPr>
      <p:grpSpPr>
        <a:xfrm>
          <a:off x="0" y="0"/>
          <a:ext cx="0" cy="0"/>
          <a:chOff x="0" y="0"/>
          <a:chExt cx="0" cy="0"/>
        </a:xfrm>
      </p:grpSpPr>
      <p:sp>
        <p:nvSpPr>
          <p:cNvPr id="4" name="文本占位符 7"/>
          <p:cNvSpPr>
            <a:spLocks noGrp="1"/>
          </p:cNvSpPr>
          <p:nvPr>
            <p:ph type="body" sz="quarter" idx="11" hasCustomPrompt="1"/>
          </p:nvPr>
        </p:nvSpPr>
        <p:spPr>
          <a:xfrm>
            <a:off x="710140" y="628521"/>
            <a:ext cx="5538260" cy="1446550"/>
          </a:xfrm>
          <a:prstGeom prst="rect">
            <a:avLst/>
          </a:prstGeom>
        </p:spPr>
        <p:txBody>
          <a:bodyPr wrap="square">
            <a:spAutoFit/>
          </a:bodyPr>
          <a:lstStyle>
            <a:lvl1pPr marL="0" indent="0" algn="l">
              <a:lnSpc>
                <a:spcPct val="100000"/>
              </a:lnSpc>
              <a:spcBef>
                <a:spcPts val="0"/>
              </a:spcBef>
              <a:buNone/>
              <a:defRPr sz="4400" b="1" baseline="0">
                <a:solidFill>
                  <a:schemeClr val="accent1"/>
                </a:solidFill>
              </a:defRPr>
            </a:lvl1pPr>
          </a:lstStyle>
          <a:p>
            <a:pPr lvl="0"/>
            <a:r>
              <a:rPr lang="en-US" altLang="zh-CN" dirty="0"/>
              <a:t>Please add </a:t>
            </a:r>
          </a:p>
          <a:p>
            <a:pPr lvl="0"/>
            <a:r>
              <a:rPr lang="en-US" altLang="zh-CN" dirty="0"/>
              <a:t>your title here</a:t>
            </a:r>
          </a:p>
        </p:txBody>
      </p:sp>
      <p:cxnSp>
        <p:nvCxnSpPr>
          <p:cNvPr id="5" name="直接连接符 4"/>
          <p:cNvCxnSpPr/>
          <p:nvPr userDrawn="1"/>
        </p:nvCxnSpPr>
        <p:spPr>
          <a:xfrm flipH="1">
            <a:off x="710140" y="2298700"/>
            <a:ext cx="71226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63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内容页_2">
    <p:bg>
      <p:bgPr>
        <a:solidFill>
          <a:schemeClr val="accent2"/>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1" hasCustomPrompt="1"/>
          </p:nvPr>
        </p:nvSpPr>
        <p:spPr>
          <a:xfrm>
            <a:off x="710140" y="628521"/>
            <a:ext cx="5538260" cy="1446550"/>
          </a:xfrm>
          <a:prstGeom prst="rect">
            <a:avLst/>
          </a:prstGeom>
        </p:spPr>
        <p:txBody>
          <a:bodyPr wrap="square">
            <a:spAutoFit/>
          </a:bodyPr>
          <a:lstStyle>
            <a:lvl1pPr marL="0" indent="0" algn="l">
              <a:lnSpc>
                <a:spcPct val="100000"/>
              </a:lnSpc>
              <a:spcBef>
                <a:spcPts val="0"/>
              </a:spcBef>
              <a:buNone/>
              <a:defRPr sz="4400" b="1" baseline="0">
                <a:solidFill>
                  <a:schemeClr val="bg2"/>
                </a:solidFill>
              </a:defRPr>
            </a:lvl1pPr>
          </a:lstStyle>
          <a:p>
            <a:pPr lvl="0"/>
            <a:r>
              <a:rPr lang="en-US" altLang="zh-CN" dirty="0"/>
              <a:t>Please add </a:t>
            </a:r>
          </a:p>
          <a:p>
            <a:pPr lvl="0"/>
            <a:r>
              <a:rPr lang="en-US" altLang="zh-CN" dirty="0"/>
              <a:t>your title here</a:t>
            </a:r>
          </a:p>
        </p:txBody>
      </p:sp>
      <p:cxnSp>
        <p:nvCxnSpPr>
          <p:cNvPr id="3" name="直接连接符 2"/>
          <p:cNvCxnSpPr/>
          <p:nvPr userDrawn="1"/>
        </p:nvCxnSpPr>
        <p:spPr>
          <a:xfrm flipH="1">
            <a:off x="710140" y="2298700"/>
            <a:ext cx="71226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64209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页_5">
    <p:spTree>
      <p:nvGrpSpPr>
        <p:cNvPr id="1" name=""/>
        <p:cNvGrpSpPr/>
        <p:nvPr/>
      </p:nvGrpSpPr>
      <p:grpSpPr>
        <a:xfrm>
          <a:off x="0" y="0"/>
          <a:ext cx="0" cy="0"/>
          <a:chOff x="0" y="0"/>
          <a:chExt cx="0" cy="0"/>
        </a:xfrm>
      </p:grpSpPr>
      <p:sp>
        <p:nvSpPr>
          <p:cNvPr id="2" name="平行四边形 1"/>
          <p:cNvSpPr/>
          <p:nvPr userDrawn="1"/>
        </p:nvSpPr>
        <p:spPr>
          <a:xfrm>
            <a:off x="6248400" y="0"/>
            <a:ext cx="7988300" cy="6858000"/>
          </a:xfrm>
          <a:prstGeom prst="parallelogram">
            <a:avLst>
              <a:gd name="adj" fmla="val 53895"/>
            </a:avLst>
          </a:prstGeom>
          <a:solidFill>
            <a:schemeClr val="accent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 name="文本占位符 7"/>
          <p:cNvSpPr>
            <a:spLocks noGrp="1"/>
          </p:cNvSpPr>
          <p:nvPr>
            <p:ph type="body" sz="quarter" idx="11" hasCustomPrompt="1"/>
          </p:nvPr>
        </p:nvSpPr>
        <p:spPr>
          <a:xfrm>
            <a:off x="710140" y="628521"/>
            <a:ext cx="5538260" cy="1446550"/>
          </a:xfrm>
          <a:prstGeom prst="rect">
            <a:avLst/>
          </a:prstGeom>
        </p:spPr>
        <p:txBody>
          <a:bodyPr wrap="square">
            <a:spAutoFit/>
          </a:bodyPr>
          <a:lstStyle>
            <a:lvl1pPr marL="0" indent="0" algn="l">
              <a:lnSpc>
                <a:spcPct val="100000"/>
              </a:lnSpc>
              <a:spcBef>
                <a:spcPts val="0"/>
              </a:spcBef>
              <a:buNone/>
              <a:defRPr sz="4400" b="1" baseline="0">
                <a:solidFill>
                  <a:schemeClr val="accent1"/>
                </a:solidFill>
              </a:defRPr>
            </a:lvl1pPr>
          </a:lstStyle>
          <a:p>
            <a:pPr lvl="0"/>
            <a:r>
              <a:rPr lang="en-US" altLang="zh-CN" dirty="0"/>
              <a:t>Please add </a:t>
            </a:r>
          </a:p>
          <a:p>
            <a:pPr lvl="0"/>
            <a:r>
              <a:rPr lang="en-US" altLang="zh-CN" dirty="0"/>
              <a:t>your title here</a:t>
            </a:r>
          </a:p>
        </p:txBody>
      </p:sp>
      <p:cxnSp>
        <p:nvCxnSpPr>
          <p:cNvPr id="4" name="直接连接符 3"/>
          <p:cNvCxnSpPr/>
          <p:nvPr userDrawn="1"/>
        </p:nvCxnSpPr>
        <p:spPr>
          <a:xfrm flipH="1">
            <a:off x="710140" y="2298700"/>
            <a:ext cx="71226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85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内容页_4">
    <p:bg>
      <p:bgPr>
        <a:solidFill>
          <a:schemeClr val="accent2"/>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1" hasCustomPrompt="1"/>
          </p:nvPr>
        </p:nvSpPr>
        <p:spPr>
          <a:xfrm>
            <a:off x="1364720" y="243800"/>
            <a:ext cx="9462560" cy="769441"/>
          </a:xfrm>
          <a:prstGeom prst="rect">
            <a:avLst/>
          </a:prstGeom>
        </p:spPr>
        <p:txBody>
          <a:bodyPr wrap="square">
            <a:spAutoFit/>
          </a:bodyPr>
          <a:lstStyle>
            <a:lvl1pPr marL="0" indent="0" algn="ctr">
              <a:lnSpc>
                <a:spcPct val="100000"/>
              </a:lnSpc>
              <a:spcBef>
                <a:spcPts val="0"/>
              </a:spcBef>
              <a:buNone/>
              <a:defRPr sz="4400" b="1" baseline="0">
                <a:solidFill>
                  <a:schemeClr val="bg2"/>
                </a:solidFill>
              </a:defRPr>
            </a:lvl1pPr>
          </a:lstStyle>
          <a:p>
            <a:pPr lvl="0"/>
            <a:r>
              <a:rPr lang="en-US" altLang="zh-CN" dirty="0"/>
              <a:t>Please add your title here</a:t>
            </a:r>
          </a:p>
        </p:txBody>
      </p:sp>
      <p:cxnSp>
        <p:nvCxnSpPr>
          <p:cNvPr id="3" name="直接连接符 2"/>
          <p:cNvCxnSpPr/>
          <p:nvPr userDrawn="1"/>
        </p:nvCxnSpPr>
        <p:spPr>
          <a:xfrm flipH="1">
            <a:off x="5739870" y="1206500"/>
            <a:ext cx="71226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4256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A592FD63-6B88-5747-9C70-E13A0E292912}" type="datetimeFigureOut">
              <a:rPr kumimoji="1" lang="zh-CN" altLang="en-US" smtClean="0"/>
              <a:t>2019/4/17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171088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A592FD63-6B88-5747-9C70-E13A0E292912}" type="datetimeFigureOut">
              <a:rPr kumimoji="1" lang="zh-CN" altLang="en-US" smtClean="0"/>
              <a:t>2019/4/17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86683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A592FD63-6B88-5747-9C70-E13A0E292912}" type="datetimeFigureOut">
              <a:rPr kumimoji="1" lang="zh-CN" altLang="en-US" smtClean="0"/>
              <a:t>2019/4/17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895318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A592FD63-6B88-5747-9C70-E13A0E292912}" type="datetimeFigureOut">
              <a:rPr kumimoji="1" lang="zh-CN" altLang="en-US" smtClean="0"/>
              <a:t>2019/4/17</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206619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A592FD63-6B88-5747-9C70-E13A0E292912}" type="datetimeFigureOut">
              <a:rPr kumimoji="1" lang="zh-CN" altLang="en-US" smtClean="0"/>
              <a:t>2019/4/17</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169181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592FD63-6B88-5747-9C70-E13A0E292912}" type="datetimeFigureOut">
              <a:rPr kumimoji="1" lang="zh-CN" altLang="en-US" smtClean="0"/>
              <a:t>2019/4/17</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169508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A592FD63-6B88-5747-9C70-E13A0E292912}" type="datetimeFigureOut">
              <a:rPr kumimoji="1" lang="zh-CN" altLang="en-US" smtClean="0"/>
              <a:t>2019/4/17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1366026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A592FD63-6B88-5747-9C70-E13A0E292912}" type="datetimeFigureOut">
              <a:rPr kumimoji="1" lang="zh-CN" altLang="en-US" smtClean="0"/>
              <a:t>2019/4/17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642701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92FD63-6B88-5747-9C70-E13A0E292912}" type="datetimeFigureOut">
              <a:rPr kumimoji="1" lang="zh-CN" altLang="en-US" smtClean="0"/>
              <a:t>2019/4/17</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104973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10.png"/><Relationship Id="rId5" Type="http://schemas.openxmlformats.org/officeDocument/2006/relationships/image" Target="../media/image12.png"/><Relationship Id="rId1" Type="http://schemas.openxmlformats.org/officeDocument/2006/relationships/slideLayout" Target="../slideLayouts/slideLayout16.xml"/><Relationship Id="rId2" Type="http://schemas.openxmlformats.org/officeDocument/2006/relationships/image" Target="../media/image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4.png"/><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hyperlink" Target="&#24352;&#26195;&#20961;-&#35270;&#39057;.mp4" TargetMode="External"/><Relationship Id="rId4" Type="http://schemas.openxmlformats.org/officeDocument/2006/relationships/image" Target="../media/image17.png"/><Relationship Id="rId1" Type="http://schemas.openxmlformats.org/officeDocument/2006/relationships/slideLayout" Target="../slideLayouts/slideLayout17.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hyperlink" Target="https://baike.baidu.com/item/%E7%9B%91%E7%9D%A3%E5%AD%A6%E4%B9%A0/9820109" TargetMode="External"/><Relationship Id="rId4" Type="http://schemas.openxmlformats.org/officeDocument/2006/relationships/hyperlink" Target="https://baike.baidu.com/item/%E9%9D%9E%E7%9B%91%E7%9D%A3%E5%AD%A6%E4%B9%A0/16588789" TargetMode="External"/><Relationship Id="rId5" Type="http://schemas.openxmlformats.org/officeDocument/2006/relationships/image" Target="../media/image1.jpg"/><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41650" y="2491076"/>
            <a:ext cx="6108700" cy="646331"/>
          </a:xfrm>
        </p:spPr>
        <p:txBody>
          <a:bodyPr/>
          <a:lstStyle/>
          <a:p>
            <a:r>
              <a:rPr lang="zh-CN" altLang="en-US" sz="3600" dirty="0" smtClean="0"/>
              <a:t>标题</a:t>
            </a:r>
            <a:endParaRPr lang="zh-CN" altLang="en-US" sz="3600" dirty="0"/>
          </a:p>
        </p:txBody>
      </p:sp>
      <p:sp>
        <p:nvSpPr>
          <p:cNvPr id="3" name="文本占位符 2"/>
          <p:cNvSpPr>
            <a:spLocks noGrp="1"/>
          </p:cNvSpPr>
          <p:nvPr>
            <p:ph type="body" sz="quarter" idx="11"/>
          </p:nvPr>
        </p:nvSpPr>
        <p:spPr>
          <a:xfrm>
            <a:off x="3041650" y="3966715"/>
            <a:ext cx="6108700" cy="646331"/>
          </a:xfrm>
        </p:spPr>
        <p:txBody>
          <a:bodyPr/>
          <a:lstStyle/>
          <a:p>
            <a:r>
              <a:rPr lang="zh-CN" altLang="en-US" dirty="0" smtClean="0"/>
              <a:t>张逸文</a:t>
            </a:r>
            <a:endParaRPr lang="en-US" altLang="zh-CN" dirty="0" smtClean="0"/>
          </a:p>
          <a:p>
            <a:r>
              <a:rPr lang="zh-CN" altLang="en-US" dirty="0" smtClean="0"/>
              <a:t>指导老师：何发智</a:t>
            </a:r>
            <a:endParaRPr lang="zh-CN" altLang="en-US" dirty="0"/>
          </a:p>
        </p:txBody>
      </p:sp>
    </p:spTree>
    <p:extLst>
      <p:ext uri="{BB962C8B-B14F-4D97-AF65-F5344CB8AC3E}">
        <p14:creationId xmlns:p14="http://schemas.microsoft.com/office/powerpoint/2010/main" val="59826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dirty="0"/>
              <a:t>论文结构</a:t>
            </a:r>
          </a:p>
        </p:txBody>
      </p:sp>
      <p:graphicFrame>
        <p:nvGraphicFramePr>
          <p:cNvPr id="6" name="图示 5"/>
          <p:cNvGraphicFramePr/>
          <p:nvPr>
            <p:extLst>
              <p:ext uri="{D42A27DB-BD31-4B8C-83A1-F6EECF244321}">
                <p14:modId xmlns:p14="http://schemas.microsoft.com/office/powerpoint/2010/main" val="253235183"/>
              </p:ext>
            </p:extLst>
          </p:nvPr>
        </p:nvGraphicFramePr>
        <p:xfrm>
          <a:off x="968188" y="1398494"/>
          <a:ext cx="10578353" cy="48798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893133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710140" y="628521"/>
            <a:ext cx="5538260" cy="769441"/>
          </a:xfrm>
        </p:spPr>
        <p:txBody>
          <a:bodyPr/>
          <a:lstStyle/>
          <a:p>
            <a:r>
              <a:rPr lang="en-US" altLang="zh-CN" dirty="0" smtClean="0"/>
              <a:t>Faster-RCNN</a:t>
            </a:r>
            <a:endParaRPr lang="zh-CN" altLang="en-US"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140" y="1722627"/>
            <a:ext cx="8542717" cy="3580618"/>
          </a:xfrm>
          <a:prstGeom prst="rect">
            <a:avLst/>
          </a:prstGeom>
        </p:spPr>
      </p:pic>
    </p:spTree>
    <p:extLst>
      <p:ext uri="{BB962C8B-B14F-4D97-AF65-F5344CB8AC3E}">
        <p14:creationId xmlns:p14="http://schemas.microsoft.com/office/powerpoint/2010/main" val="11663746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492230" y="835549"/>
            <a:ext cx="5538260" cy="769441"/>
          </a:xfrm>
        </p:spPr>
        <p:txBody>
          <a:bodyPr/>
          <a:lstStyle/>
          <a:p>
            <a:r>
              <a:rPr lang="en-US" altLang="zh-CN" dirty="0" err="1" smtClean="0"/>
              <a:t>Mixup</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68880"/>
            <a:ext cx="5852160" cy="438912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2795" y="2468880"/>
            <a:ext cx="5852160" cy="4389120"/>
          </a:xfrm>
          <a:prstGeom prst="rect">
            <a:avLst/>
          </a:prstGeom>
        </p:spPr>
      </p:pic>
      <mc:AlternateContent xmlns:mc="http://schemas.openxmlformats.org/markup-compatibility/2006" xmlns:a14="http://schemas.microsoft.com/office/drawing/2010/main">
        <mc:Choice Requires="a14">
          <p:sp>
            <p:nvSpPr>
              <p:cNvPr id="14" name="矩形 13"/>
              <p:cNvSpPr/>
              <p:nvPr/>
            </p:nvSpPr>
            <p:spPr>
              <a:xfrm>
                <a:off x="9326781" y="1928192"/>
                <a:ext cx="1368003" cy="369332"/>
              </a:xfrm>
              <a:prstGeom prst="rect">
                <a:avLst/>
              </a:prstGeom>
            </p:spPr>
            <p:txBody>
              <a:bodyPr wrap="none">
                <a:spAutoFit/>
              </a:bodyPr>
              <a:lstStyle/>
              <a:p>
                <a:r>
                  <a:rPr lang="zh-CN" altLang="en-US" dirty="0" smtClean="0">
                    <a:effectLst/>
                  </a:rPr>
                  <a:t>类别属于</a:t>
                </a:r>
                <a14:m>
                  <m:oMath xmlns:m="http://schemas.openxmlformats.org/officeDocument/2006/math">
                    <m:sSub>
                      <m:sSubPr>
                        <m:ctrlPr>
                          <a:rPr lang="zh-CN" altLang="zh-CN" i="1">
                            <a:solidFill>
                              <a:srgbClr val="000000"/>
                            </a:solidFill>
                            <a:latin typeface="Cambria Math" charset="0"/>
                            <a:ea typeface="Cambria Math" charset="0"/>
                          </a:rPr>
                        </m:ctrlPr>
                      </m:sSubPr>
                      <m:e>
                        <m:r>
                          <a:rPr lang="en-US" altLang="zh-CN" i="1" kern="0">
                            <a:solidFill>
                              <a:srgbClr val="000000"/>
                            </a:solidFill>
                            <a:latin typeface="Cambria Math" charset="0"/>
                            <a:ea typeface="宋体" charset="-122"/>
                            <a:cs typeface="Times New Roman" charset="0"/>
                          </a:rPr>
                          <m:t>𝑦</m:t>
                        </m:r>
                      </m:e>
                      <m:sub>
                        <m:r>
                          <a:rPr lang="en-US" altLang="zh-CN" i="1" kern="0">
                            <a:solidFill>
                              <a:srgbClr val="000000"/>
                            </a:solidFill>
                            <a:latin typeface="Cambria Math" charset="0"/>
                            <a:ea typeface="宋体" charset="-122"/>
                            <a:cs typeface="Times New Roman" charset="0"/>
                          </a:rPr>
                          <m:t>𝑖</m:t>
                        </m:r>
                      </m:sub>
                    </m:sSub>
                  </m:oMath>
                </a14:m>
                <a:r>
                  <a:rPr lang="zh-CN" altLang="zh-CN" dirty="0" smtClean="0">
                    <a:effectLst/>
                  </a:rPr>
                  <a:t> </a:t>
                </a:r>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9326781" y="1928192"/>
                <a:ext cx="1368003" cy="369332"/>
              </a:xfrm>
              <a:prstGeom prst="rect">
                <a:avLst/>
              </a:prstGeom>
              <a:blipFill rotWithShape="0">
                <a:blip r:embed="rId5"/>
                <a:stretch>
                  <a:fillRect l="-4018"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9298344" y="1523236"/>
                <a:ext cx="2792880" cy="391646"/>
              </a:xfrm>
              <a:prstGeom prst="rect">
                <a:avLst/>
              </a:prstGeom>
            </p:spPr>
            <p:txBody>
              <a:bodyPr wrap="none">
                <a:spAutoFit/>
              </a:bodyPr>
              <a:lstStyle/>
              <a:p>
                <a:r>
                  <a:rPr lang="en-US" altLang="zh-CN" kern="0" dirty="0">
                    <a:solidFill>
                      <a:srgbClr val="000000"/>
                    </a:solidFill>
                    <a:latin typeface="Times New Roman" charset="0"/>
                    <a:ea typeface="宋体" charset="-122"/>
                  </a:rPr>
                  <a:t> </a:t>
                </a:r>
                <a14:m>
                  <m:oMath xmlns:m="http://schemas.openxmlformats.org/officeDocument/2006/math">
                    <m:acc>
                      <m:accPr>
                        <m:chr m:val="̃"/>
                        <m:ctrlPr>
                          <a:rPr lang="zh-CN" altLang="zh-CN" i="1">
                            <a:solidFill>
                              <a:srgbClr val="000000"/>
                            </a:solidFill>
                            <a:effectLst/>
                            <a:latin typeface="Cambria Math" charset="0"/>
                            <a:ea typeface="Cambria Math" charset="0"/>
                          </a:rPr>
                        </m:ctrlPr>
                      </m:accPr>
                      <m:e>
                        <m:r>
                          <a:rPr lang="en-US" altLang="zh-CN" i="1" kern="0">
                            <a:solidFill>
                              <a:srgbClr val="000000"/>
                            </a:solidFill>
                            <a:effectLst/>
                            <a:latin typeface="Cambria Math" charset="0"/>
                            <a:ea typeface="宋体" charset="-122"/>
                            <a:cs typeface="Times New Roman" charset="0"/>
                          </a:rPr>
                          <m:t>𝑦</m:t>
                        </m:r>
                      </m:e>
                    </m:acc>
                    <m:r>
                      <a:rPr lang="en-US" altLang="zh-CN" i="1" kern="0">
                        <a:solidFill>
                          <a:srgbClr val="000000"/>
                        </a:solidFill>
                        <a:effectLst/>
                        <a:latin typeface="Cambria Math" charset="0"/>
                        <a:ea typeface="宋体" charset="-122"/>
                        <a:cs typeface="Times New Roman" charset="0"/>
                      </a:rPr>
                      <m:t>=</m:t>
                    </m:r>
                    <m:r>
                      <a:rPr lang="en-US" altLang="zh-CN" i="1" kern="0">
                        <a:solidFill>
                          <a:srgbClr val="000000"/>
                        </a:solidFill>
                        <a:effectLst/>
                        <a:latin typeface="Cambria Math" charset="0"/>
                        <a:ea typeface="宋体" charset="-122"/>
                        <a:cs typeface="Times New Roman" charset="0"/>
                      </a:rPr>
                      <m:t>𝜆</m:t>
                    </m:r>
                    <m:r>
                      <a:rPr lang="en-US" altLang="zh-CN" i="1" kern="0">
                        <a:solidFill>
                          <a:srgbClr val="000000"/>
                        </a:solidFill>
                        <a:effectLst/>
                        <a:latin typeface="Cambria Math" charset="0"/>
                        <a:ea typeface="宋体" charset="-122"/>
                        <a:cs typeface="Times New Roman" charset="0"/>
                      </a:rPr>
                      <m:t>∗</m:t>
                    </m:r>
                    <m:sSub>
                      <m:sSubPr>
                        <m:ctrlPr>
                          <a:rPr lang="zh-CN" altLang="zh-CN" i="1">
                            <a:solidFill>
                              <a:srgbClr val="000000"/>
                            </a:solidFill>
                            <a:effectLst/>
                            <a:latin typeface="Cambria Math" charset="0"/>
                            <a:ea typeface="Cambria Math" charset="0"/>
                          </a:rPr>
                        </m:ctrlPr>
                      </m:sSubPr>
                      <m:e>
                        <m:r>
                          <a:rPr lang="en-US" altLang="zh-CN" i="1" kern="0">
                            <a:solidFill>
                              <a:srgbClr val="000000"/>
                            </a:solidFill>
                            <a:effectLst/>
                            <a:latin typeface="Cambria Math" charset="0"/>
                            <a:ea typeface="宋体" charset="-122"/>
                            <a:cs typeface="Times New Roman" charset="0"/>
                          </a:rPr>
                          <m:t>𝑦</m:t>
                        </m:r>
                      </m:e>
                      <m:sub>
                        <m:r>
                          <a:rPr lang="en-US" altLang="zh-CN" i="1" kern="0">
                            <a:solidFill>
                              <a:srgbClr val="000000"/>
                            </a:solidFill>
                            <a:effectLst/>
                            <a:latin typeface="Cambria Math" charset="0"/>
                            <a:ea typeface="宋体" charset="-122"/>
                            <a:cs typeface="Times New Roman" charset="0"/>
                          </a:rPr>
                          <m:t>𝑖</m:t>
                        </m:r>
                      </m:sub>
                    </m:sSub>
                    <m:r>
                      <a:rPr lang="en-US" altLang="zh-CN" i="1" kern="0">
                        <a:solidFill>
                          <a:srgbClr val="000000"/>
                        </a:solidFill>
                        <a:effectLst/>
                        <a:latin typeface="Cambria Math" charset="0"/>
                        <a:ea typeface="宋体" charset="-122"/>
                        <a:cs typeface="Times New Roman" charset="0"/>
                      </a:rPr>
                      <m:t>+</m:t>
                    </m:r>
                    <m:d>
                      <m:dPr>
                        <m:ctrlPr>
                          <a:rPr lang="zh-CN" altLang="zh-CN" i="1">
                            <a:solidFill>
                              <a:srgbClr val="000000"/>
                            </a:solidFill>
                            <a:effectLst/>
                            <a:latin typeface="Cambria Math" charset="0"/>
                            <a:ea typeface="Cambria Math" charset="0"/>
                          </a:rPr>
                        </m:ctrlPr>
                      </m:dPr>
                      <m:e>
                        <m:r>
                          <a:rPr lang="en-US" altLang="zh-CN" i="1" kern="0">
                            <a:solidFill>
                              <a:srgbClr val="000000"/>
                            </a:solidFill>
                            <a:effectLst/>
                            <a:latin typeface="Cambria Math" charset="0"/>
                            <a:ea typeface="宋体" charset="-122"/>
                            <a:cs typeface="Times New Roman" charset="0"/>
                          </a:rPr>
                          <m:t>1−</m:t>
                        </m:r>
                        <m:r>
                          <a:rPr lang="en-US" altLang="zh-CN" i="1" kern="0">
                            <a:solidFill>
                              <a:srgbClr val="000000"/>
                            </a:solidFill>
                            <a:effectLst/>
                            <a:latin typeface="Cambria Math" charset="0"/>
                            <a:ea typeface="宋体" charset="-122"/>
                            <a:cs typeface="Times New Roman" charset="0"/>
                          </a:rPr>
                          <m:t>𝜆</m:t>
                        </m:r>
                      </m:e>
                    </m:d>
                    <m:r>
                      <a:rPr lang="en-US" altLang="zh-CN" i="1" kern="0">
                        <a:solidFill>
                          <a:srgbClr val="000000"/>
                        </a:solidFill>
                        <a:effectLst/>
                        <a:latin typeface="Cambria Math" charset="0"/>
                        <a:ea typeface="宋体" charset="-122"/>
                        <a:cs typeface="Times New Roman" charset="0"/>
                      </a:rPr>
                      <m:t>∗</m:t>
                    </m:r>
                    <m:sSub>
                      <m:sSubPr>
                        <m:ctrlPr>
                          <a:rPr lang="zh-CN" altLang="zh-CN" i="1">
                            <a:solidFill>
                              <a:srgbClr val="000000"/>
                            </a:solidFill>
                            <a:effectLst/>
                            <a:latin typeface="Cambria Math" charset="0"/>
                            <a:ea typeface="Cambria Math" charset="0"/>
                          </a:rPr>
                        </m:ctrlPr>
                      </m:sSubPr>
                      <m:e>
                        <m:r>
                          <a:rPr lang="en-US" altLang="zh-CN" i="1" kern="0">
                            <a:solidFill>
                              <a:srgbClr val="000000"/>
                            </a:solidFill>
                            <a:effectLst/>
                            <a:latin typeface="Cambria Math" charset="0"/>
                            <a:ea typeface="宋体" charset="-122"/>
                            <a:cs typeface="Times New Roman" charset="0"/>
                          </a:rPr>
                          <m:t>𝑦</m:t>
                        </m:r>
                      </m:e>
                      <m:sub>
                        <m:r>
                          <a:rPr lang="en-US" altLang="zh-CN" i="1" kern="0">
                            <a:solidFill>
                              <a:srgbClr val="000000"/>
                            </a:solidFill>
                            <a:effectLst/>
                            <a:latin typeface="Cambria Math" charset="0"/>
                            <a:ea typeface="宋体" charset="-122"/>
                            <a:cs typeface="Times New Roman" charset="0"/>
                          </a:rPr>
                          <m:t>𝑗</m:t>
                        </m:r>
                      </m:sub>
                    </m:sSub>
                  </m:oMath>
                </a14:m>
                <a:r>
                  <a:rPr lang="zh-CN" altLang="zh-CN" dirty="0">
                    <a:effectLst/>
                  </a:rPr>
                  <a:t> </a:t>
                </a:r>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9298344" y="1523236"/>
                <a:ext cx="2792880" cy="391646"/>
              </a:xfrm>
              <a:prstGeom prst="rect">
                <a:avLst/>
              </a:prstGeom>
              <a:blipFill rotWithShape="0">
                <a:blip r:embed="rId6"/>
                <a:stretch>
                  <a:fillRect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9298344" y="1118895"/>
                <a:ext cx="2708370" cy="391646"/>
              </a:xfrm>
              <a:prstGeom prst="rect">
                <a:avLst/>
              </a:prstGeom>
            </p:spPr>
            <p:txBody>
              <a:bodyPr wrap="none">
                <a:spAutoFit/>
              </a:bodyPr>
              <a:lstStyle/>
              <a:p>
                <a:r>
                  <a:rPr lang="zh-CN" altLang="zh-CN" kern="0" dirty="0" smtClean="0">
                    <a:ea typeface="Times New Roman" charset="0"/>
                  </a:rPr>
                  <a:t> </a:t>
                </a:r>
                <a14:m>
                  <m:oMath xmlns:m="http://schemas.openxmlformats.org/officeDocument/2006/math">
                    <m:acc>
                      <m:accPr>
                        <m:chr m:val="̃"/>
                        <m:ctrlPr>
                          <a:rPr lang="zh-CN" altLang="zh-CN" i="1">
                            <a:solidFill>
                              <a:srgbClr val="000000"/>
                            </a:solidFill>
                            <a:effectLst/>
                            <a:latin typeface="Cambria Math" charset="0"/>
                            <a:ea typeface="Cambria Math" charset="0"/>
                          </a:rPr>
                        </m:ctrlPr>
                      </m:accPr>
                      <m:e>
                        <m:r>
                          <a:rPr lang="en-US" altLang="zh-CN" i="1" kern="0">
                            <a:solidFill>
                              <a:srgbClr val="000000"/>
                            </a:solidFill>
                            <a:effectLst/>
                            <a:latin typeface="Cambria Math" charset="0"/>
                            <a:ea typeface="宋体" charset="-122"/>
                            <a:cs typeface="Times New Roman" charset="0"/>
                          </a:rPr>
                          <m:t>𝑥</m:t>
                        </m:r>
                      </m:e>
                    </m:acc>
                    <m:r>
                      <a:rPr lang="en-US" altLang="zh-CN" i="1" kern="0">
                        <a:solidFill>
                          <a:srgbClr val="000000"/>
                        </a:solidFill>
                        <a:effectLst/>
                        <a:latin typeface="Cambria Math" charset="0"/>
                        <a:ea typeface="宋体" charset="-122"/>
                        <a:cs typeface="Times New Roman" charset="0"/>
                      </a:rPr>
                      <m:t>=</m:t>
                    </m:r>
                    <m:r>
                      <a:rPr lang="en-US" altLang="zh-CN" i="1" kern="0">
                        <a:solidFill>
                          <a:srgbClr val="000000"/>
                        </a:solidFill>
                        <a:effectLst/>
                        <a:latin typeface="Cambria Math" charset="0"/>
                        <a:ea typeface="宋体" charset="-122"/>
                        <a:cs typeface="Times New Roman" charset="0"/>
                      </a:rPr>
                      <m:t>𝜆</m:t>
                    </m:r>
                    <m:r>
                      <a:rPr lang="en-US" altLang="zh-CN" i="1" kern="0">
                        <a:solidFill>
                          <a:srgbClr val="000000"/>
                        </a:solidFill>
                        <a:effectLst/>
                        <a:latin typeface="Cambria Math" charset="0"/>
                        <a:ea typeface="宋体" charset="-122"/>
                        <a:cs typeface="Times New Roman" charset="0"/>
                      </a:rPr>
                      <m:t>∗</m:t>
                    </m:r>
                    <m:sSub>
                      <m:sSubPr>
                        <m:ctrlPr>
                          <a:rPr lang="zh-CN" altLang="zh-CN" i="1">
                            <a:solidFill>
                              <a:srgbClr val="000000"/>
                            </a:solidFill>
                            <a:effectLst/>
                            <a:latin typeface="Cambria Math" charset="0"/>
                            <a:ea typeface="Cambria Math" charset="0"/>
                          </a:rPr>
                        </m:ctrlPr>
                      </m:sSubPr>
                      <m:e>
                        <m:r>
                          <a:rPr lang="en-US" altLang="zh-CN" i="1" kern="0">
                            <a:solidFill>
                              <a:srgbClr val="000000"/>
                            </a:solidFill>
                            <a:effectLst/>
                            <a:latin typeface="Cambria Math" charset="0"/>
                            <a:ea typeface="宋体" charset="-122"/>
                            <a:cs typeface="Times New Roman" charset="0"/>
                          </a:rPr>
                          <m:t>𝑥</m:t>
                        </m:r>
                      </m:e>
                      <m:sub>
                        <m:r>
                          <a:rPr lang="en-US" altLang="zh-CN" i="1" kern="0">
                            <a:solidFill>
                              <a:srgbClr val="000000"/>
                            </a:solidFill>
                            <a:effectLst/>
                            <a:latin typeface="Cambria Math" charset="0"/>
                            <a:ea typeface="宋体" charset="-122"/>
                            <a:cs typeface="Times New Roman" charset="0"/>
                          </a:rPr>
                          <m:t>𝑖</m:t>
                        </m:r>
                      </m:sub>
                    </m:sSub>
                    <m:r>
                      <a:rPr lang="en-US" altLang="zh-CN" i="1" kern="0">
                        <a:solidFill>
                          <a:srgbClr val="000000"/>
                        </a:solidFill>
                        <a:effectLst/>
                        <a:latin typeface="Cambria Math" charset="0"/>
                        <a:ea typeface="宋体" charset="-122"/>
                        <a:cs typeface="Times New Roman" charset="0"/>
                      </a:rPr>
                      <m:t>+</m:t>
                    </m:r>
                    <m:d>
                      <m:dPr>
                        <m:ctrlPr>
                          <a:rPr lang="zh-CN" altLang="zh-CN" i="1">
                            <a:solidFill>
                              <a:srgbClr val="000000"/>
                            </a:solidFill>
                            <a:effectLst/>
                            <a:latin typeface="Cambria Math" charset="0"/>
                            <a:ea typeface="Cambria Math" charset="0"/>
                          </a:rPr>
                        </m:ctrlPr>
                      </m:dPr>
                      <m:e>
                        <m:r>
                          <a:rPr lang="en-US" altLang="zh-CN" i="1" kern="0">
                            <a:solidFill>
                              <a:srgbClr val="000000"/>
                            </a:solidFill>
                            <a:effectLst/>
                            <a:latin typeface="Cambria Math" charset="0"/>
                            <a:ea typeface="宋体" charset="-122"/>
                            <a:cs typeface="Times New Roman" charset="0"/>
                          </a:rPr>
                          <m:t>1 – </m:t>
                        </m:r>
                        <m:r>
                          <a:rPr lang="en-US" altLang="zh-CN" i="1" kern="0">
                            <a:solidFill>
                              <a:srgbClr val="000000"/>
                            </a:solidFill>
                            <a:effectLst/>
                            <a:latin typeface="Cambria Math" charset="0"/>
                            <a:ea typeface="宋体" charset="-122"/>
                            <a:cs typeface="Times New Roman" charset="0"/>
                          </a:rPr>
                          <m:t>𝜆</m:t>
                        </m:r>
                      </m:e>
                    </m:d>
                    <m:r>
                      <a:rPr lang="en-US" altLang="zh-CN" i="1" kern="0">
                        <a:solidFill>
                          <a:srgbClr val="000000"/>
                        </a:solidFill>
                        <a:effectLst/>
                        <a:latin typeface="Cambria Math" charset="0"/>
                        <a:ea typeface="宋体" charset="-122"/>
                        <a:cs typeface="Times New Roman" charset="0"/>
                      </a:rPr>
                      <m:t>∗</m:t>
                    </m:r>
                    <m:sSub>
                      <m:sSubPr>
                        <m:ctrlPr>
                          <a:rPr lang="zh-CN" altLang="zh-CN" i="1">
                            <a:solidFill>
                              <a:srgbClr val="000000"/>
                            </a:solidFill>
                            <a:effectLst/>
                            <a:latin typeface="Cambria Math" charset="0"/>
                            <a:ea typeface="Cambria Math" charset="0"/>
                          </a:rPr>
                        </m:ctrlPr>
                      </m:sSubPr>
                      <m:e>
                        <m:r>
                          <a:rPr lang="en-US" altLang="zh-CN" i="1" kern="0">
                            <a:solidFill>
                              <a:srgbClr val="000000"/>
                            </a:solidFill>
                            <a:effectLst/>
                            <a:latin typeface="Cambria Math" charset="0"/>
                            <a:ea typeface="宋体" charset="-122"/>
                            <a:cs typeface="Times New Roman" charset="0"/>
                          </a:rPr>
                          <m:t>𝑥</m:t>
                        </m:r>
                      </m:e>
                      <m:sub>
                        <m:r>
                          <a:rPr lang="en-US" altLang="zh-CN" i="1" kern="0">
                            <a:solidFill>
                              <a:srgbClr val="000000"/>
                            </a:solidFill>
                            <a:effectLst/>
                            <a:latin typeface="Cambria Math" charset="0"/>
                            <a:ea typeface="宋体" charset="-122"/>
                            <a:cs typeface="Times New Roman" charset="0"/>
                          </a:rPr>
                          <m:t>𝑗</m:t>
                        </m:r>
                      </m:sub>
                    </m:sSub>
                  </m:oMath>
                </a14:m>
                <a:r>
                  <a:rPr lang="en-US" altLang="zh-CN" kern="0" dirty="0">
                    <a:solidFill>
                      <a:srgbClr val="000000"/>
                    </a:solidFill>
                    <a:effectLst/>
                    <a:latin typeface="Times New Roman" charset="0"/>
                    <a:ea typeface="宋体" charset="-122"/>
                  </a:rPr>
                  <a:t> </a:t>
                </a:r>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9298344" y="1118895"/>
                <a:ext cx="2708370" cy="391646"/>
              </a:xfrm>
              <a:prstGeom prst="rect">
                <a:avLst/>
              </a:prstGeom>
              <a:blipFill rotWithShape="0">
                <a:blip r:embed="rId7"/>
                <a:stretch>
                  <a:fillRect t="-90625" b="-110938"/>
                </a:stretch>
              </a:blipFill>
            </p:spPr>
            <p:txBody>
              <a:bodyPr/>
              <a:lstStyle/>
              <a:p>
                <a:r>
                  <a:rPr lang="zh-CN" altLang="en-US">
                    <a:noFill/>
                  </a:rPr>
                  <a:t> </a:t>
                </a:r>
              </a:p>
            </p:txBody>
          </p:sp>
        </mc:Fallback>
      </mc:AlternateContent>
      <p:sp>
        <p:nvSpPr>
          <p:cNvPr id="17" name="文本框 16"/>
          <p:cNvSpPr txBox="1"/>
          <p:nvPr/>
        </p:nvSpPr>
        <p:spPr>
          <a:xfrm>
            <a:off x="1642110" y="1545550"/>
            <a:ext cx="3238500" cy="923330"/>
          </a:xfrm>
          <a:prstGeom prst="rect">
            <a:avLst/>
          </a:prstGeom>
          <a:noFill/>
        </p:spPr>
        <p:txBody>
          <a:bodyPr wrap="square" rtlCol="0">
            <a:spAutoFit/>
          </a:bodyPr>
          <a:lstStyle/>
          <a:p>
            <a:r>
              <a:rPr kumimoji="1" lang="zh-CN" altLang="en-US" dirty="0" smtClean="0"/>
              <a:t>红点：实际分布</a:t>
            </a:r>
            <a:endParaRPr kumimoji="1" lang="en-US" altLang="zh-CN" dirty="0" smtClean="0"/>
          </a:p>
          <a:p>
            <a:r>
              <a:rPr kumimoji="1" lang="zh-CN" altLang="en-US" dirty="0" smtClean="0"/>
              <a:t>绿点：训练集分布</a:t>
            </a:r>
            <a:endParaRPr kumimoji="1" lang="en-US" altLang="zh-CN" dirty="0" smtClean="0"/>
          </a:p>
          <a:p>
            <a:r>
              <a:rPr kumimoji="1" lang="zh-CN" altLang="en-US" dirty="0" smtClean="0"/>
              <a:t>蓝点：训练集中的腐蚀数据</a:t>
            </a:r>
            <a:endParaRPr kumimoji="1" lang="zh-CN" altLang="en-US" dirty="0"/>
          </a:p>
        </p:txBody>
      </p:sp>
      <p:sp>
        <p:nvSpPr>
          <p:cNvPr id="8" name="椭圆 7"/>
          <p:cNvSpPr/>
          <p:nvPr/>
        </p:nvSpPr>
        <p:spPr>
          <a:xfrm>
            <a:off x="7405370" y="5384800"/>
            <a:ext cx="252730" cy="34290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1515110" y="5384800"/>
            <a:ext cx="252730" cy="34290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p:nvSpPr>
        <p:spPr>
          <a:xfrm>
            <a:off x="7887970" y="5384800"/>
            <a:ext cx="303530" cy="361856"/>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2035810" y="5384800"/>
            <a:ext cx="303530" cy="361856"/>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865060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3</a:t>
            </a:r>
            <a:endParaRPr lang="zh-CN" altLang="en-US" dirty="0"/>
          </a:p>
        </p:txBody>
      </p:sp>
      <p:sp>
        <p:nvSpPr>
          <p:cNvPr id="3" name="文本占位符 2"/>
          <p:cNvSpPr>
            <a:spLocks noGrp="1"/>
          </p:cNvSpPr>
          <p:nvPr>
            <p:ph type="body" sz="quarter" idx="11"/>
          </p:nvPr>
        </p:nvSpPr>
        <p:spPr/>
        <p:txBody>
          <a:bodyPr/>
          <a:lstStyle/>
          <a:p>
            <a:r>
              <a:rPr lang="zh-CN" altLang="en-US" dirty="0"/>
              <a:t>模型训练</a:t>
            </a:r>
          </a:p>
        </p:txBody>
      </p:sp>
    </p:spTree>
    <p:extLst>
      <p:ext uri="{BB962C8B-B14F-4D97-AF65-F5344CB8AC3E}">
        <p14:creationId xmlns:p14="http://schemas.microsoft.com/office/powerpoint/2010/main" val="205483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601283" y="55382"/>
            <a:ext cx="5538260" cy="769441"/>
          </a:xfrm>
        </p:spPr>
        <p:txBody>
          <a:bodyPr/>
          <a:lstStyle/>
          <a:p>
            <a:r>
              <a:rPr lang="en-US" altLang="zh-CN" dirty="0" err="1" smtClean="0"/>
              <a:t>Mixup</a:t>
            </a:r>
            <a:r>
              <a:rPr lang="zh-CN" altLang="en-US" dirty="0" smtClean="0"/>
              <a:t> </a:t>
            </a:r>
            <a:r>
              <a:rPr lang="en-US" altLang="zh-CN" dirty="0" smtClean="0"/>
              <a:t>Location</a:t>
            </a:r>
            <a:endParaRPr lang="en-US" altLang="zh-CN" dirty="0" smtClean="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82" y="1164771"/>
            <a:ext cx="8542717" cy="3580618"/>
          </a:xfrm>
          <a:prstGeom prst="rect">
            <a:avLst/>
          </a:prstGeom>
        </p:spPr>
      </p:pic>
      <p:cxnSp>
        <p:nvCxnSpPr>
          <p:cNvPr id="6" name="直线箭头连接符 5"/>
          <p:cNvCxnSpPr/>
          <p:nvPr/>
        </p:nvCxnSpPr>
        <p:spPr>
          <a:xfrm flipV="1">
            <a:off x="6705600" y="2193471"/>
            <a:ext cx="0" cy="336112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139543" y="5554593"/>
            <a:ext cx="1665514" cy="369332"/>
          </a:xfrm>
          <a:prstGeom prst="rect">
            <a:avLst/>
          </a:prstGeom>
          <a:noFill/>
        </p:spPr>
        <p:txBody>
          <a:bodyPr wrap="square" rtlCol="0">
            <a:spAutoFit/>
          </a:bodyPr>
          <a:lstStyle/>
          <a:p>
            <a:r>
              <a:rPr kumimoji="1" lang="zh-CN" altLang="en-US" dirty="0" smtClean="0"/>
              <a:t>全联接层之前</a:t>
            </a:r>
            <a:endParaRPr kumimoji="1" lang="zh-CN" altLang="en-US" dirty="0"/>
          </a:p>
        </p:txBody>
      </p:sp>
      <p:cxnSp>
        <p:nvCxnSpPr>
          <p:cNvPr id="12" name="直线箭头连接符 11"/>
          <p:cNvCxnSpPr/>
          <p:nvPr/>
        </p:nvCxnSpPr>
        <p:spPr>
          <a:xfrm flipH="1">
            <a:off x="7369630" y="1709057"/>
            <a:ext cx="2917369" cy="39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0287000" y="1524391"/>
            <a:ext cx="1807028" cy="369332"/>
          </a:xfrm>
          <a:prstGeom prst="rect">
            <a:avLst/>
          </a:prstGeom>
          <a:noFill/>
        </p:spPr>
        <p:txBody>
          <a:bodyPr wrap="square" rtlCol="0">
            <a:spAutoFit/>
          </a:bodyPr>
          <a:lstStyle/>
          <a:p>
            <a:r>
              <a:rPr kumimoji="1" lang="zh-CN" altLang="en-US" dirty="0" smtClean="0"/>
              <a:t>全联接层之中</a:t>
            </a:r>
            <a:endParaRPr kumimoji="1" lang="zh-CN" altLang="en-US" dirty="0"/>
          </a:p>
        </p:txBody>
      </p:sp>
      <p:cxnSp>
        <p:nvCxnSpPr>
          <p:cNvPr id="22" name="直线箭头连接符 21"/>
          <p:cNvCxnSpPr/>
          <p:nvPr/>
        </p:nvCxnSpPr>
        <p:spPr>
          <a:xfrm flipV="1">
            <a:off x="4267202" y="4287421"/>
            <a:ext cx="1162049" cy="100225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p:nvPr/>
        </p:nvCxnSpPr>
        <p:spPr>
          <a:xfrm flipV="1">
            <a:off x="4267202" y="3654369"/>
            <a:ext cx="1072245" cy="163530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370412" y="5289675"/>
            <a:ext cx="2235731" cy="369332"/>
          </a:xfrm>
          <a:prstGeom prst="rect">
            <a:avLst/>
          </a:prstGeom>
          <a:noFill/>
        </p:spPr>
        <p:txBody>
          <a:bodyPr wrap="square" rtlCol="0">
            <a:spAutoFit/>
          </a:bodyPr>
          <a:lstStyle/>
          <a:p>
            <a:r>
              <a:rPr kumimoji="1" lang="en-US" altLang="zh-CN" dirty="0" smtClean="0"/>
              <a:t>RPN</a:t>
            </a:r>
            <a:r>
              <a:rPr kumimoji="1" lang="zh-CN" altLang="en-US" dirty="0" smtClean="0"/>
              <a:t>网络中混合</a:t>
            </a:r>
            <a:r>
              <a:rPr kumimoji="1" lang="en-US" altLang="zh-CN" dirty="0" smtClean="0"/>
              <a:t>Loss</a:t>
            </a:r>
            <a:endParaRPr kumimoji="1" lang="zh-CN" altLang="en-US" dirty="0"/>
          </a:p>
        </p:txBody>
      </p:sp>
      <p:cxnSp>
        <p:nvCxnSpPr>
          <p:cNvPr id="27" name="直线箭头连接符 26"/>
          <p:cNvCxnSpPr/>
          <p:nvPr/>
        </p:nvCxnSpPr>
        <p:spPr>
          <a:xfrm flipH="1" flipV="1">
            <a:off x="8273146" y="1741714"/>
            <a:ext cx="2797625" cy="300367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p:nvPr/>
        </p:nvCxnSpPr>
        <p:spPr>
          <a:xfrm flipH="1" flipV="1">
            <a:off x="8338459" y="2678523"/>
            <a:ext cx="2732312" cy="206686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p:cNvCxnSpPr/>
          <p:nvPr/>
        </p:nvCxnSpPr>
        <p:spPr>
          <a:xfrm flipH="1" flipV="1">
            <a:off x="1068088" y="2297657"/>
            <a:ext cx="342896" cy="3256936"/>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0287000" y="4745389"/>
            <a:ext cx="1575710" cy="369332"/>
          </a:xfrm>
          <a:prstGeom prst="rect">
            <a:avLst/>
          </a:prstGeom>
          <a:noFill/>
        </p:spPr>
        <p:txBody>
          <a:bodyPr wrap="square" rtlCol="0">
            <a:spAutoFit/>
          </a:bodyPr>
          <a:lstStyle/>
          <a:p>
            <a:r>
              <a:rPr kumimoji="1" lang="en-US" altLang="zh-CN" dirty="0" smtClean="0"/>
              <a:t>Total</a:t>
            </a:r>
            <a:r>
              <a:rPr kumimoji="1" lang="zh-CN" altLang="en-US" dirty="0" smtClean="0"/>
              <a:t> </a:t>
            </a:r>
            <a:r>
              <a:rPr kumimoji="1" lang="en-US" altLang="zh-CN" dirty="0" smtClean="0"/>
              <a:t>loss</a:t>
            </a:r>
            <a:r>
              <a:rPr kumimoji="1" lang="zh-CN" altLang="en-US" dirty="0" smtClean="0"/>
              <a:t>混合</a:t>
            </a:r>
            <a:endParaRPr kumimoji="1" lang="zh-CN" altLang="en-US" dirty="0"/>
          </a:p>
        </p:txBody>
      </p:sp>
      <p:sp>
        <p:nvSpPr>
          <p:cNvPr id="32" name="文本框 31"/>
          <p:cNvSpPr txBox="1"/>
          <p:nvPr/>
        </p:nvSpPr>
        <p:spPr>
          <a:xfrm>
            <a:off x="859971" y="5431971"/>
            <a:ext cx="1687286" cy="369332"/>
          </a:xfrm>
          <a:prstGeom prst="rect">
            <a:avLst/>
          </a:prstGeom>
          <a:noFill/>
        </p:spPr>
        <p:txBody>
          <a:bodyPr wrap="square" rtlCol="0">
            <a:spAutoFit/>
          </a:bodyPr>
          <a:lstStyle/>
          <a:p>
            <a:r>
              <a:rPr kumimoji="1" lang="zh-CN" altLang="en-US" dirty="0" smtClean="0"/>
              <a:t>输入图片混合</a:t>
            </a:r>
            <a:endParaRPr kumimoji="1" lang="zh-CN" altLang="en-US" dirty="0"/>
          </a:p>
        </p:txBody>
      </p:sp>
      <mc:AlternateContent xmlns:mc="http://schemas.openxmlformats.org/markup-compatibility/2006" xmlns:a14="http://schemas.microsoft.com/office/drawing/2010/main">
        <mc:Choice Requires="a14">
          <p:sp>
            <p:nvSpPr>
              <p:cNvPr id="36" name="矩形 35"/>
              <p:cNvSpPr/>
              <p:nvPr/>
            </p:nvSpPr>
            <p:spPr>
              <a:xfrm>
                <a:off x="8450246" y="5114721"/>
                <a:ext cx="36735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charset="0"/>
                        </a:rPr>
                        <m:t>𝑙𝑜𝑠𝑠</m:t>
                      </m:r>
                      <m:r>
                        <a:rPr lang="zh-CN" altLang="en-US" i="0">
                          <a:latin typeface="Cambria Math" charset="0"/>
                        </a:rPr>
                        <m:t>= </m:t>
                      </m:r>
                      <m:r>
                        <a:rPr lang="zh-CN" altLang="en-US" i="1">
                          <a:latin typeface="Cambria Math" charset="0"/>
                        </a:rPr>
                        <m:t>𝜆</m:t>
                      </m:r>
                      <m:r>
                        <a:rPr lang="zh-CN" altLang="en-US" i="0">
                          <a:latin typeface="Cambria Math" charset="0"/>
                        </a:rPr>
                        <m:t>∗</m:t>
                      </m:r>
                      <m:r>
                        <a:rPr lang="zh-CN" altLang="en-US" i="1">
                          <a:latin typeface="Cambria Math" charset="0"/>
                        </a:rPr>
                        <m:t>𝑙𝑜𝑠𝑠</m:t>
                      </m:r>
                      <m:r>
                        <a:rPr lang="zh-CN" altLang="en-US" i="0">
                          <a:latin typeface="Cambria Math" charset="0"/>
                        </a:rPr>
                        <m:t>1+</m:t>
                      </m:r>
                      <m:d>
                        <m:dPr>
                          <m:ctrlPr>
                            <a:rPr lang="zh-CN" altLang="en-US" i="1">
                              <a:latin typeface="Cambria Math" charset="0"/>
                            </a:rPr>
                          </m:ctrlPr>
                        </m:dPr>
                        <m:e>
                          <m:r>
                            <a:rPr lang="zh-CN" altLang="en-US" i="0">
                              <a:latin typeface="Cambria Math" charset="0"/>
                            </a:rPr>
                            <m:t>1 – </m:t>
                          </m:r>
                          <m:r>
                            <a:rPr lang="zh-CN" altLang="en-US" i="1">
                              <a:latin typeface="Cambria Math" charset="0"/>
                            </a:rPr>
                            <m:t>𝜆</m:t>
                          </m:r>
                        </m:e>
                      </m:d>
                      <m:r>
                        <a:rPr lang="zh-CN" altLang="en-US" i="0">
                          <a:latin typeface="Cambria Math" charset="0"/>
                        </a:rPr>
                        <m:t>∗</m:t>
                      </m:r>
                      <m:r>
                        <a:rPr lang="zh-CN" altLang="en-US" i="1">
                          <a:latin typeface="Cambria Math" charset="0"/>
                        </a:rPr>
                        <m:t>𝑙𝑜𝑠𝑠</m:t>
                      </m:r>
                      <m:r>
                        <a:rPr lang="zh-CN" altLang="en-US" i="0">
                          <a:latin typeface="Cambria Math" charset="0"/>
                        </a:rPr>
                        <m:t>2 </m:t>
                      </m:r>
                    </m:oMath>
                  </m:oMathPara>
                </a14:m>
                <a:endParaRPr lang="zh-CN" altLang="en-US" dirty="0"/>
              </a:p>
            </p:txBody>
          </p:sp>
        </mc:Choice>
        <mc:Fallback xmlns="">
          <p:sp>
            <p:nvSpPr>
              <p:cNvPr id="36" name="矩形 35"/>
              <p:cNvSpPr>
                <a:spLocks noRot="1" noChangeAspect="1" noMove="1" noResize="1" noEditPoints="1" noAdjustHandles="1" noChangeArrowheads="1" noChangeShapeType="1" noTextEdit="1"/>
              </p:cNvSpPr>
              <p:nvPr/>
            </p:nvSpPr>
            <p:spPr>
              <a:xfrm>
                <a:off x="8450246" y="5114721"/>
                <a:ext cx="3673506" cy="369332"/>
              </a:xfrm>
              <a:prstGeom prst="rect">
                <a:avLst/>
              </a:prstGeom>
              <a:blipFill rotWithShape="0">
                <a:blip r:embed="rId3"/>
                <a:stretch>
                  <a:fillRect t="-96721" b="-1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5020058" y="5882689"/>
                <a:ext cx="4123941" cy="369332"/>
              </a:xfrm>
              <a:prstGeom prst="rect">
                <a:avLst/>
              </a:prstGeom>
            </p:spPr>
            <p:txBody>
              <a:bodyPr wrap="square">
                <a:spAutoFit/>
              </a:bodyPr>
              <a:lstStyle/>
              <a:p>
                <a:r>
                  <a:rPr lang="zh-CN" altLang="zh-CN" kern="0" dirty="0" smtClean="0">
                    <a:solidFill>
                      <a:srgbClr val="000000"/>
                    </a:solidFill>
                    <a:ea typeface="Times New Roman" charset="0"/>
                  </a:rPr>
                  <a:t> </a:t>
                </a:r>
                <a14:m>
                  <m:oMath xmlns:m="http://schemas.openxmlformats.org/officeDocument/2006/math">
                    <m:r>
                      <a:rPr lang="en-US" altLang="zh-CN" b="0" i="1" kern="0" dirty="0" smtClean="0">
                        <a:solidFill>
                          <a:srgbClr val="000000"/>
                        </a:solidFill>
                        <a:effectLst/>
                        <a:latin typeface="Cambria Math" charset="0"/>
                        <a:ea typeface="Times New Roman" charset="0"/>
                        <a:cs typeface="Cambria Math" charset="0"/>
                      </a:rPr>
                      <m:t>𝑥</m:t>
                    </m:r>
                    <m:r>
                      <a:rPr lang="en-US" altLang="zh-CN" i="1" kern="0">
                        <a:solidFill>
                          <a:srgbClr val="000000"/>
                        </a:solidFill>
                        <a:effectLst/>
                        <a:latin typeface="Cambria Math" charset="0"/>
                        <a:ea typeface="Cambria Math" charset="0"/>
                        <a:cs typeface="Cambria Math" charset="0"/>
                      </a:rPr>
                      <m:t>=</m:t>
                    </m:r>
                    <m:r>
                      <a:rPr lang="en-US" altLang="zh-CN" b="0" i="1" kern="0" smtClean="0">
                        <a:solidFill>
                          <a:srgbClr val="000000"/>
                        </a:solidFill>
                        <a:effectLst/>
                        <a:latin typeface="Cambria Math" charset="0"/>
                        <a:ea typeface="Cambria Math" charset="0"/>
                        <a:cs typeface="Cambria Math" charset="0"/>
                      </a:rPr>
                      <m:t>𝑥</m:t>
                    </m:r>
                    <m:r>
                      <a:rPr lang="en-US" altLang="zh-CN" i="1" kern="0">
                        <a:solidFill>
                          <a:srgbClr val="000000"/>
                        </a:solidFill>
                        <a:effectLst/>
                        <a:latin typeface="Cambria Math" charset="0"/>
                        <a:ea typeface="Cambria Math" charset="0"/>
                        <a:cs typeface="Cambria Math" charset="0"/>
                      </a:rPr>
                      <m:t>∗ </m:t>
                    </m:r>
                    <m:r>
                      <a:rPr lang="en-US" altLang="zh-CN" i="1" kern="0">
                        <a:solidFill>
                          <a:srgbClr val="000000"/>
                        </a:solidFill>
                        <a:effectLst/>
                        <a:latin typeface="Cambria Math" charset="0"/>
                        <a:ea typeface="宋体" charset="-122"/>
                        <a:cs typeface="Times New Roman" charset="0"/>
                      </a:rPr>
                      <m:t>𝜆</m:t>
                    </m:r>
                    <m:r>
                      <a:rPr lang="en-US" altLang="zh-CN" i="1" kern="0">
                        <a:solidFill>
                          <a:srgbClr val="000000"/>
                        </a:solidFill>
                        <a:effectLst/>
                        <a:latin typeface="Cambria Math" charset="0"/>
                        <a:ea typeface="宋体" charset="-122"/>
                        <a:cs typeface="Times New Roman" charset="0"/>
                      </a:rPr>
                      <m:t>+</m:t>
                    </m:r>
                    <m:r>
                      <a:rPr lang="en-US" altLang="zh-CN" b="0" i="1" kern="0" smtClean="0">
                        <a:solidFill>
                          <a:srgbClr val="000000"/>
                        </a:solidFill>
                        <a:effectLst/>
                        <a:latin typeface="Cambria Math" charset="0"/>
                        <a:ea typeface="Cambria Math" charset="0"/>
                        <a:cs typeface="Cambria Math" charset="0"/>
                      </a:rPr>
                      <m:t>𝑥</m:t>
                    </m:r>
                    <m:d>
                      <m:dPr>
                        <m:begChr m:val="["/>
                        <m:endChr m:val="]"/>
                        <m:ctrlPr>
                          <a:rPr lang="zh-CN" altLang="zh-CN" i="1">
                            <a:solidFill>
                              <a:srgbClr val="000000"/>
                            </a:solidFill>
                            <a:effectLst/>
                            <a:latin typeface="Cambria Math" charset="0"/>
                            <a:ea typeface="Cambria Math" charset="0"/>
                          </a:rPr>
                        </m:ctrlPr>
                      </m:dPr>
                      <m:e>
                        <m:r>
                          <a:rPr lang="en-US" altLang="zh-CN" i="1" kern="0">
                            <a:solidFill>
                              <a:srgbClr val="000000"/>
                            </a:solidFill>
                            <a:effectLst/>
                            <a:latin typeface="Cambria Math" charset="0"/>
                            <a:ea typeface="宋体" charset="-122"/>
                            <a:cs typeface="Times New Roman" charset="0"/>
                          </a:rPr>
                          <m:t>𝑟𝑐𝑛𝑛</m:t>
                        </m:r>
                        <m:r>
                          <a:rPr lang="en-US" altLang="zh-CN" i="1" kern="0">
                            <a:solidFill>
                              <a:srgbClr val="000000"/>
                            </a:solidFill>
                            <a:effectLst/>
                            <a:latin typeface="Cambria Math" charset="0"/>
                            <a:ea typeface="宋体" charset="-122"/>
                            <a:cs typeface="Times New Roman" charset="0"/>
                          </a:rPr>
                          <m:t>_</m:t>
                        </m:r>
                        <m:r>
                          <a:rPr lang="en-US" altLang="zh-CN" i="1" kern="0">
                            <a:solidFill>
                              <a:srgbClr val="000000"/>
                            </a:solidFill>
                            <a:effectLst/>
                            <a:latin typeface="Cambria Math" charset="0"/>
                            <a:ea typeface="宋体" charset="-122"/>
                            <a:cs typeface="Times New Roman" charset="0"/>
                          </a:rPr>
                          <m:t>𝑖𝑛𝑑𝑒𝑥</m:t>
                        </m:r>
                        <m:r>
                          <a:rPr lang="en-US" altLang="zh-CN" i="1" kern="0">
                            <a:solidFill>
                              <a:srgbClr val="000000"/>
                            </a:solidFill>
                            <a:effectLst/>
                            <a:latin typeface="Cambria Math" charset="0"/>
                            <a:ea typeface="宋体" charset="-122"/>
                            <a:cs typeface="Times New Roman" charset="0"/>
                          </a:rPr>
                          <m:t>, :</m:t>
                        </m:r>
                      </m:e>
                    </m:d>
                    <m:r>
                      <a:rPr lang="en-US" altLang="zh-CN" i="1" kern="0">
                        <a:solidFill>
                          <a:srgbClr val="000000"/>
                        </a:solidFill>
                        <a:effectLst/>
                        <a:latin typeface="Cambria Math" charset="0"/>
                        <a:ea typeface="宋体" charset="-122"/>
                        <a:cs typeface="Times New Roman" charset="0"/>
                      </a:rPr>
                      <m:t>∗</m:t>
                    </m:r>
                    <m:d>
                      <m:dPr>
                        <m:ctrlPr>
                          <a:rPr lang="zh-CN" altLang="zh-CN" i="1">
                            <a:solidFill>
                              <a:srgbClr val="000000"/>
                            </a:solidFill>
                            <a:effectLst/>
                            <a:latin typeface="Cambria Math" charset="0"/>
                            <a:ea typeface="Cambria Math" charset="0"/>
                          </a:rPr>
                        </m:ctrlPr>
                      </m:dPr>
                      <m:e>
                        <m:r>
                          <a:rPr lang="en-US" altLang="zh-CN" i="1" kern="0">
                            <a:solidFill>
                              <a:srgbClr val="000000"/>
                            </a:solidFill>
                            <a:effectLst/>
                            <a:latin typeface="Cambria Math" charset="0"/>
                            <a:ea typeface="宋体" charset="-122"/>
                            <a:cs typeface="Times New Roman" charset="0"/>
                          </a:rPr>
                          <m:t>1 – </m:t>
                        </m:r>
                        <m:r>
                          <a:rPr lang="en-US" altLang="zh-CN" i="1" kern="0">
                            <a:solidFill>
                              <a:srgbClr val="000000"/>
                            </a:solidFill>
                            <a:effectLst/>
                            <a:latin typeface="Cambria Math" charset="0"/>
                            <a:ea typeface="宋体" charset="-122"/>
                            <a:cs typeface="Times New Roman" charset="0"/>
                          </a:rPr>
                          <m:t>𝜆</m:t>
                        </m:r>
                      </m:e>
                    </m:d>
                    <m:r>
                      <a:rPr lang="en-US" altLang="zh-CN" i="1" kern="0">
                        <a:solidFill>
                          <a:srgbClr val="000000"/>
                        </a:solidFill>
                        <a:effectLst/>
                        <a:latin typeface="Cambria Math" charset="0"/>
                        <a:ea typeface="宋体" charset="-122"/>
                        <a:cs typeface="Times New Roman" charset="0"/>
                      </a:rPr>
                      <m:t> </m:t>
                    </m:r>
                  </m:oMath>
                </a14:m>
                <a:endParaRPr lang="zh-CN" altLang="en-US" dirty="0"/>
              </a:p>
            </p:txBody>
          </p:sp>
        </mc:Choice>
        <mc:Fallback xmlns="">
          <p:sp>
            <p:nvSpPr>
              <p:cNvPr id="37" name="矩形 36"/>
              <p:cNvSpPr>
                <a:spLocks noRot="1" noChangeAspect="1" noMove="1" noResize="1" noEditPoints="1" noAdjustHandles="1" noChangeArrowheads="1" noChangeShapeType="1" noTextEdit="1"/>
              </p:cNvSpPr>
              <p:nvPr/>
            </p:nvSpPr>
            <p:spPr>
              <a:xfrm>
                <a:off x="5020058" y="5882689"/>
                <a:ext cx="4123941" cy="369332"/>
              </a:xfrm>
              <a:prstGeom prst="rect">
                <a:avLst/>
              </a:prstGeom>
              <a:blipFill rotWithShape="0">
                <a:blip r:embed="rId4"/>
                <a:stretch>
                  <a:fillRect t="-96721" b="-1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286509" y="5698023"/>
                <a:ext cx="3193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charset="0"/>
                        </a:rPr>
                        <m:t>𝑖𝑚</m:t>
                      </m:r>
                      <m:r>
                        <a:rPr lang="zh-CN" altLang="en-US" i="0">
                          <a:latin typeface="Cambria Math" charset="0"/>
                        </a:rPr>
                        <m:t>=</m:t>
                      </m:r>
                      <m:r>
                        <a:rPr lang="zh-CN" altLang="en-US" i="1">
                          <a:latin typeface="Cambria Math" charset="0"/>
                        </a:rPr>
                        <m:t>𝑖𝑚</m:t>
                      </m:r>
                      <m:r>
                        <a:rPr lang="zh-CN" altLang="en-US" i="0">
                          <a:latin typeface="Cambria Math" charset="0"/>
                        </a:rPr>
                        <m:t>1∗ </m:t>
                      </m:r>
                      <m:r>
                        <a:rPr lang="zh-CN" altLang="en-US" i="1">
                          <a:latin typeface="Cambria Math" charset="0"/>
                        </a:rPr>
                        <m:t>𝜆</m:t>
                      </m:r>
                      <m:r>
                        <a:rPr lang="zh-CN" altLang="en-US" i="0">
                          <a:latin typeface="Cambria Math" charset="0"/>
                        </a:rPr>
                        <m:t>+</m:t>
                      </m:r>
                      <m:r>
                        <a:rPr lang="zh-CN" altLang="en-US" i="1">
                          <a:latin typeface="Cambria Math" charset="0"/>
                        </a:rPr>
                        <m:t>𝑖𝑚</m:t>
                      </m:r>
                      <m:r>
                        <a:rPr lang="zh-CN" altLang="en-US" i="0">
                          <a:latin typeface="Cambria Math" charset="0"/>
                        </a:rPr>
                        <m:t>2∗</m:t>
                      </m:r>
                      <m:d>
                        <m:dPr>
                          <m:ctrlPr>
                            <a:rPr lang="zh-CN" altLang="en-US" i="1">
                              <a:latin typeface="Cambria Math" charset="0"/>
                            </a:rPr>
                          </m:ctrlPr>
                        </m:dPr>
                        <m:e>
                          <m:r>
                            <a:rPr lang="zh-CN" altLang="en-US" i="0">
                              <a:latin typeface="Cambria Math" charset="0"/>
                            </a:rPr>
                            <m:t>1 – </m:t>
                          </m:r>
                          <m:r>
                            <a:rPr lang="zh-CN" altLang="en-US" i="1">
                              <a:latin typeface="Cambria Math" charset="0"/>
                            </a:rPr>
                            <m:t>𝜆</m:t>
                          </m:r>
                        </m:e>
                      </m:d>
                    </m:oMath>
                  </m:oMathPara>
                </a14:m>
                <a:endParaRPr lang="zh-CN" altLang="en-US" dirty="0"/>
              </a:p>
            </p:txBody>
          </p:sp>
        </mc:Choice>
        <mc:Fallback xmlns="">
          <p:sp>
            <p:nvSpPr>
              <p:cNvPr id="38" name="矩形 37"/>
              <p:cNvSpPr>
                <a:spLocks noRot="1" noChangeAspect="1" noMove="1" noResize="1" noEditPoints="1" noAdjustHandles="1" noChangeArrowheads="1" noChangeShapeType="1" noTextEdit="1"/>
              </p:cNvSpPr>
              <p:nvPr/>
            </p:nvSpPr>
            <p:spPr>
              <a:xfrm>
                <a:off x="286509" y="5698023"/>
                <a:ext cx="3193438" cy="369332"/>
              </a:xfrm>
              <a:prstGeom prst="rect">
                <a:avLst/>
              </a:prstGeom>
              <a:blipFill rotWithShape="0">
                <a:blip r:embed="rId5"/>
                <a:stretch>
                  <a:fillRect t="-98333" b="-12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5949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543043" y="1092251"/>
            <a:ext cx="5538260" cy="769441"/>
          </a:xfrm>
        </p:spPr>
        <p:txBody>
          <a:bodyPr/>
          <a:lstStyle/>
          <a:p>
            <a:r>
              <a:rPr lang="en-US" altLang="zh-CN" dirty="0" err="1" smtClean="0"/>
              <a:t>VGGNet</a:t>
            </a:r>
            <a:endParaRPr lang="en-US" altLang="zh-CN" dirty="0" smtClean="0"/>
          </a:p>
        </p:txBody>
      </p:sp>
      <p:sp>
        <p:nvSpPr>
          <p:cNvPr id="34" name="矩形 33"/>
          <p:cNvSpPr/>
          <p:nvPr/>
        </p:nvSpPr>
        <p:spPr>
          <a:xfrm>
            <a:off x="5675755" y="6092524"/>
            <a:ext cx="3962905" cy="350352"/>
          </a:xfrm>
          <a:prstGeom prst="rect">
            <a:avLst/>
          </a:prstGeom>
        </p:spPr>
        <p:txBody>
          <a:bodyPr wrap="square">
            <a:spAutoFit/>
          </a:bodyPr>
          <a:lstStyle/>
          <a:p>
            <a:pPr>
              <a:lnSpc>
                <a:spcPct val="130000"/>
              </a:lnSpc>
            </a:pPr>
            <a:r>
              <a:rPr lang="en-US" altLang="zh-CN" sz="1400" dirty="0" smtClean="0">
                <a:solidFill>
                  <a:schemeClr val="bg1"/>
                </a:solidFill>
                <a:latin typeface="+mn-ea"/>
              </a:rPr>
              <a:t>VGG16</a:t>
            </a:r>
            <a:r>
              <a:rPr lang="zh-CN" altLang="en-US" sz="1400" dirty="0" smtClean="0">
                <a:solidFill>
                  <a:schemeClr val="bg1"/>
                </a:solidFill>
                <a:latin typeface="+mn-ea"/>
              </a:rPr>
              <a:t> </a:t>
            </a:r>
            <a:endParaRPr lang="zh-CN" altLang="en-US" sz="1400" dirty="0">
              <a:solidFill>
                <a:schemeClr val="bg1"/>
              </a:solidFill>
              <a:latin typeface="+mn-ea"/>
            </a:endParaRPr>
          </a:p>
        </p:txBody>
      </p:sp>
      <p:sp>
        <p:nvSpPr>
          <p:cNvPr id="42" name="矩形 41"/>
          <p:cNvSpPr/>
          <p:nvPr/>
        </p:nvSpPr>
        <p:spPr>
          <a:xfrm>
            <a:off x="8812332" y="5321699"/>
            <a:ext cx="3962905" cy="307777"/>
          </a:xfrm>
          <a:prstGeom prst="rect">
            <a:avLst/>
          </a:prstGeom>
        </p:spPr>
        <p:txBody>
          <a:bodyPr wrap="square">
            <a:spAutoFit/>
          </a:bodyPr>
          <a:lstStyle/>
          <a:p>
            <a:r>
              <a:rPr lang="en-US" altLang="zh-CN" sz="1400" dirty="0" smtClean="0">
                <a:solidFill>
                  <a:schemeClr val="bg1"/>
                </a:solidFill>
              </a:rPr>
              <a:t>Classifier</a:t>
            </a:r>
            <a:r>
              <a:rPr lang="zh-CN" altLang="en-US" sz="1400" dirty="0" smtClean="0">
                <a:solidFill>
                  <a:schemeClr val="bg1"/>
                </a:solidFill>
              </a:rPr>
              <a:t>被用作分类</a:t>
            </a:r>
            <a:endParaRPr lang="zh-CN" altLang="en-US" sz="1400" dirty="0">
              <a:solidFill>
                <a:schemeClr val="bg1"/>
              </a:solidFill>
            </a:endParaRPr>
          </a:p>
        </p:txBody>
      </p:sp>
      <p:sp>
        <p:nvSpPr>
          <p:cNvPr id="10" name="矩形 9"/>
          <p:cNvSpPr/>
          <p:nvPr/>
        </p:nvSpPr>
        <p:spPr>
          <a:xfrm>
            <a:off x="6502084" y="6073544"/>
            <a:ext cx="2310248" cy="369332"/>
          </a:xfrm>
          <a:prstGeom prst="rect">
            <a:avLst/>
          </a:prstGeom>
        </p:spPr>
        <p:txBody>
          <a:bodyPr wrap="none">
            <a:spAutoFit/>
          </a:bodyPr>
          <a:lstStyle/>
          <a:p>
            <a:r>
              <a:rPr lang="en-US" altLang="zh-CN" dirty="0" smtClean="0">
                <a:solidFill>
                  <a:schemeClr val="bg1"/>
                </a:solidFill>
              </a:rPr>
              <a:t>2</a:t>
            </a:r>
            <a:r>
              <a:rPr lang="zh-CN" altLang="en-US" dirty="0" smtClean="0">
                <a:solidFill>
                  <a:schemeClr val="bg1"/>
                </a:solidFill>
              </a:rPr>
              <a:t> </a:t>
            </a:r>
            <a:r>
              <a:rPr lang="en-US" altLang="zh-CN" dirty="0" smtClean="0">
                <a:solidFill>
                  <a:schemeClr val="bg1"/>
                </a:solidFill>
              </a:rPr>
              <a:t>+</a:t>
            </a:r>
            <a:r>
              <a:rPr lang="zh-CN" altLang="en-US" dirty="0" smtClean="0">
                <a:solidFill>
                  <a:schemeClr val="bg1"/>
                </a:solidFill>
              </a:rPr>
              <a:t> </a:t>
            </a:r>
            <a:r>
              <a:rPr lang="en-US" altLang="zh-CN" dirty="0">
                <a:solidFill>
                  <a:schemeClr val="bg1"/>
                </a:solidFill>
              </a:rPr>
              <a:t>2</a:t>
            </a:r>
            <a:r>
              <a:rPr lang="zh-CN" altLang="en-US" dirty="0" smtClean="0">
                <a:solidFill>
                  <a:schemeClr val="bg1"/>
                </a:solidFill>
              </a:rPr>
              <a:t> </a:t>
            </a:r>
            <a:r>
              <a:rPr lang="en-US" altLang="zh-CN" dirty="0" smtClean="0">
                <a:solidFill>
                  <a:schemeClr val="bg1"/>
                </a:solidFill>
              </a:rPr>
              <a:t>+</a:t>
            </a:r>
            <a:r>
              <a:rPr lang="zh-CN" altLang="en-US" dirty="0" smtClean="0">
                <a:solidFill>
                  <a:schemeClr val="bg1"/>
                </a:solidFill>
              </a:rPr>
              <a:t> </a:t>
            </a:r>
            <a:r>
              <a:rPr lang="en-US" altLang="zh-CN" dirty="0">
                <a:solidFill>
                  <a:schemeClr val="bg1"/>
                </a:solidFill>
              </a:rPr>
              <a:t>3</a:t>
            </a:r>
            <a:r>
              <a:rPr lang="zh-CN" altLang="en-US" dirty="0" smtClean="0">
                <a:solidFill>
                  <a:schemeClr val="bg1"/>
                </a:solidFill>
              </a:rPr>
              <a:t> </a:t>
            </a:r>
            <a:r>
              <a:rPr lang="en-US" altLang="zh-CN" dirty="0" smtClean="0">
                <a:solidFill>
                  <a:schemeClr val="bg1"/>
                </a:solidFill>
              </a:rPr>
              <a:t>+</a:t>
            </a:r>
            <a:r>
              <a:rPr lang="zh-CN" altLang="en-US" dirty="0" smtClean="0">
                <a:solidFill>
                  <a:schemeClr val="bg1"/>
                </a:solidFill>
              </a:rPr>
              <a:t> </a:t>
            </a:r>
            <a:r>
              <a:rPr lang="en-US" altLang="zh-CN" dirty="0">
                <a:solidFill>
                  <a:schemeClr val="bg1"/>
                </a:solidFill>
              </a:rPr>
              <a:t>3</a:t>
            </a:r>
            <a:r>
              <a:rPr lang="zh-CN" altLang="en-US" dirty="0" smtClean="0">
                <a:solidFill>
                  <a:schemeClr val="bg1"/>
                </a:solidFill>
              </a:rPr>
              <a:t> </a:t>
            </a:r>
            <a:r>
              <a:rPr lang="en-US" altLang="zh-CN" dirty="0" smtClean="0">
                <a:solidFill>
                  <a:schemeClr val="bg1"/>
                </a:solidFill>
              </a:rPr>
              <a:t>+</a:t>
            </a:r>
            <a:r>
              <a:rPr lang="zh-CN" altLang="en-US" dirty="0" smtClean="0">
                <a:solidFill>
                  <a:schemeClr val="bg1"/>
                </a:solidFill>
              </a:rPr>
              <a:t> </a:t>
            </a:r>
            <a:r>
              <a:rPr lang="en-US" altLang="zh-CN" dirty="0" smtClean="0">
                <a:solidFill>
                  <a:schemeClr val="bg1"/>
                </a:solidFill>
              </a:rPr>
              <a:t>3</a:t>
            </a:r>
            <a:r>
              <a:rPr lang="zh-CN" altLang="en-US" dirty="0" smtClean="0">
                <a:solidFill>
                  <a:schemeClr val="bg1"/>
                </a:solidFill>
              </a:rPr>
              <a:t> </a:t>
            </a:r>
            <a:r>
              <a:rPr lang="en-US" altLang="zh-CN" dirty="0" smtClean="0">
                <a:solidFill>
                  <a:schemeClr val="bg1"/>
                </a:solidFill>
              </a:rPr>
              <a:t>+</a:t>
            </a:r>
            <a:r>
              <a:rPr lang="zh-CN" altLang="en-US" dirty="0" smtClean="0">
                <a:solidFill>
                  <a:schemeClr val="bg1"/>
                </a:solidFill>
              </a:rPr>
              <a:t> </a:t>
            </a:r>
            <a:r>
              <a:rPr lang="en-US" altLang="zh-CN" dirty="0" smtClean="0">
                <a:solidFill>
                  <a:schemeClr val="bg1"/>
                </a:solidFill>
              </a:rPr>
              <a:t>3</a:t>
            </a:r>
            <a:endParaRPr lang="zh-CN" altLang="en-US" dirty="0">
              <a:solidFill>
                <a:schemeClr val="bg1"/>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3575" y="465343"/>
            <a:ext cx="4895456" cy="5456233"/>
          </a:xfrm>
          <a:prstGeom prst="rect">
            <a:avLst/>
          </a:prstGeom>
        </p:spPr>
      </p:pic>
      <p:sp>
        <p:nvSpPr>
          <p:cNvPr id="14" name="矩形 13"/>
          <p:cNvSpPr/>
          <p:nvPr/>
        </p:nvSpPr>
        <p:spPr>
          <a:xfrm>
            <a:off x="8812331" y="4774560"/>
            <a:ext cx="3962905" cy="307777"/>
          </a:xfrm>
          <a:prstGeom prst="rect">
            <a:avLst/>
          </a:prstGeom>
        </p:spPr>
        <p:txBody>
          <a:bodyPr wrap="square">
            <a:spAutoFit/>
          </a:bodyPr>
          <a:lstStyle/>
          <a:p>
            <a:r>
              <a:rPr lang="zh-CN" altLang="en-US" sz="1400" dirty="0" smtClean="0">
                <a:solidFill>
                  <a:schemeClr val="bg1"/>
                </a:solidFill>
              </a:rPr>
              <a:t>最后一个</a:t>
            </a:r>
            <a:r>
              <a:rPr lang="en-US" altLang="zh-CN" sz="1400" dirty="0" err="1" smtClean="0">
                <a:solidFill>
                  <a:schemeClr val="bg1"/>
                </a:solidFill>
              </a:rPr>
              <a:t>maxpool</a:t>
            </a:r>
            <a:r>
              <a:rPr lang="zh-CN" altLang="en-US" sz="1400" dirty="0" smtClean="0">
                <a:solidFill>
                  <a:schemeClr val="bg1"/>
                </a:solidFill>
              </a:rPr>
              <a:t>没有被使用</a:t>
            </a:r>
            <a:endParaRPr lang="zh-CN" altLang="en-US" sz="1400" dirty="0">
              <a:solidFill>
                <a:schemeClr val="bg1"/>
              </a:solidFill>
            </a:endParaRPr>
          </a:p>
        </p:txBody>
      </p:sp>
      <p:sp>
        <p:nvSpPr>
          <p:cNvPr id="15" name="矩形 14"/>
          <p:cNvSpPr/>
          <p:nvPr/>
        </p:nvSpPr>
        <p:spPr>
          <a:xfrm>
            <a:off x="8913931" y="1519586"/>
            <a:ext cx="1563569" cy="738664"/>
          </a:xfrm>
          <a:prstGeom prst="rect">
            <a:avLst/>
          </a:prstGeom>
        </p:spPr>
        <p:txBody>
          <a:bodyPr wrap="square">
            <a:spAutoFit/>
          </a:bodyPr>
          <a:lstStyle/>
          <a:p>
            <a:r>
              <a:rPr lang="en-US" altLang="zh-CN" sz="1400" dirty="0" smtClean="0">
                <a:solidFill>
                  <a:schemeClr val="bg1"/>
                </a:solidFill>
              </a:rPr>
              <a:t>5</a:t>
            </a:r>
            <a:r>
              <a:rPr lang="zh-CN" altLang="en-US" sz="1400" dirty="0" smtClean="0">
                <a:solidFill>
                  <a:schemeClr val="bg1"/>
                </a:solidFill>
              </a:rPr>
              <a:t>个</a:t>
            </a:r>
            <a:r>
              <a:rPr lang="en-US" altLang="zh-CN" sz="1400" dirty="0" smtClean="0">
                <a:solidFill>
                  <a:schemeClr val="bg1"/>
                </a:solidFill>
              </a:rPr>
              <a:t>feature</a:t>
            </a:r>
            <a:r>
              <a:rPr lang="zh-CN" altLang="en-US" sz="1400" dirty="0" smtClean="0">
                <a:solidFill>
                  <a:schemeClr val="bg1"/>
                </a:solidFill>
              </a:rPr>
              <a:t> </a:t>
            </a:r>
            <a:r>
              <a:rPr lang="en-US" altLang="zh-CN" sz="1400" dirty="0" smtClean="0">
                <a:solidFill>
                  <a:schemeClr val="bg1"/>
                </a:solidFill>
              </a:rPr>
              <a:t>layer</a:t>
            </a:r>
            <a:r>
              <a:rPr lang="zh-CN" altLang="en-US" sz="1400" dirty="0" smtClean="0">
                <a:solidFill>
                  <a:schemeClr val="bg1"/>
                </a:solidFill>
              </a:rPr>
              <a:t>用来产生特征图和</a:t>
            </a:r>
            <a:r>
              <a:rPr lang="en-US" altLang="zh-CN" sz="1400" dirty="0" err="1" smtClean="0">
                <a:solidFill>
                  <a:schemeClr val="bg1"/>
                </a:solidFill>
              </a:rPr>
              <a:t>roi</a:t>
            </a:r>
            <a:endParaRPr lang="zh-CN" altLang="en-US" sz="1400" dirty="0">
              <a:solidFill>
                <a:schemeClr val="bg1"/>
              </a:solidFill>
            </a:endParaRPr>
          </a:p>
        </p:txBody>
      </p:sp>
    </p:spTree>
    <p:extLst>
      <p:ext uri="{BB962C8B-B14F-4D97-AF65-F5344CB8AC3E}">
        <p14:creationId xmlns:p14="http://schemas.microsoft.com/office/powerpoint/2010/main" val="63060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140" y="628521"/>
            <a:ext cx="5538260" cy="769441"/>
          </a:xfrm>
        </p:spPr>
        <p:txBody>
          <a:bodyPr/>
          <a:lstStyle/>
          <a:p>
            <a:r>
              <a:rPr lang="en-US" altLang="zh-CN" dirty="0" err="1" smtClean="0"/>
              <a:t>ResNet</a:t>
            </a:r>
            <a:endParaRPr lang="en-US" altLang="zh-CN" dirty="0" smtClean="0"/>
          </a:p>
        </p:txBody>
      </p:sp>
      <p:sp>
        <p:nvSpPr>
          <p:cNvPr id="33" name="矩形 32"/>
          <p:cNvSpPr/>
          <p:nvPr/>
        </p:nvSpPr>
        <p:spPr>
          <a:xfrm>
            <a:off x="960408" y="4925403"/>
            <a:ext cx="1669047" cy="461665"/>
          </a:xfrm>
          <a:prstGeom prst="rect">
            <a:avLst/>
          </a:prstGeom>
        </p:spPr>
        <p:txBody>
          <a:bodyPr wrap="none">
            <a:spAutoFit/>
          </a:bodyPr>
          <a:lstStyle/>
          <a:p>
            <a:r>
              <a:rPr kumimoji="1" lang="en-US" altLang="zh-CN" sz="2400" b="1" dirty="0" smtClean="0">
                <a:solidFill>
                  <a:schemeClr val="bg1"/>
                </a:solidFill>
              </a:rPr>
              <a:t>Bottleneck</a:t>
            </a:r>
            <a:endParaRPr kumimoji="1" lang="zh-CN" altLang="en-US" sz="2400" b="1" dirty="0">
              <a:solidFill>
                <a:schemeClr val="bg1"/>
              </a:solidFill>
            </a:endParaRPr>
          </a:p>
        </p:txBody>
      </p:sp>
      <p:sp>
        <p:nvSpPr>
          <p:cNvPr id="34" name="矩形 33"/>
          <p:cNvSpPr/>
          <p:nvPr/>
        </p:nvSpPr>
        <p:spPr>
          <a:xfrm>
            <a:off x="4781493" y="5869668"/>
            <a:ext cx="3962905" cy="350352"/>
          </a:xfrm>
          <a:prstGeom prst="rect">
            <a:avLst/>
          </a:prstGeom>
        </p:spPr>
        <p:txBody>
          <a:bodyPr wrap="square">
            <a:spAutoFit/>
          </a:bodyPr>
          <a:lstStyle/>
          <a:p>
            <a:pPr>
              <a:lnSpc>
                <a:spcPct val="130000"/>
              </a:lnSpc>
            </a:pPr>
            <a:r>
              <a:rPr lang="en-US" altLang="zh-CN" sz="1400" dirty="0" smtClean="0">
                <a:solidFill>
                  <a:schemeClr val="bg1"/>
                </a:solidFill>
                <a:latin typeface="+mn-ea"/>
              </a:rPr>
              <a:t>Res101</a:t>
            </a:r>
            <a:r>
              <a:rPr lang="zh-CN" altLang="en-US" sz="1400" dirty="0" smtClean="0">
                <a:solidFill>
                  <a:schemeClr val="bg1"/>
                </a:solidFill>
                <a:latin typeface="+mn-ea"/>
              </a:rPr>
              <a:t> </a:t>
            </a:r>
            <a:endParaRPr lang="zh-CN" altLang="en-US" sz="1400" dirty="0">
              <a:solidFill>
                <a:schemeClr val="bg1"/>
              </a:solidFill>
              <a:latin typeface="+mn-ea"/>
            </a:endParaRPr>
          </a:p>
        </p:txBody>
      </p:sp>
      <p:sp>
        <p:nvSpPr>
          <p:cNvPr id="36" name="矩形 35"/>
          <p:cNvSpPr/>
          <p:nvPr/>
        </p:nvSpPr>
        <p:spPr>
          <a:xfrm>
            <a:off x="7241538" y="1508802"/>
            <a:ext cx="3962905" cy="350352"/>
          </a:xfrm>
          <a:prstGeom prst="rect">
            <a:avLst/>
          </a:prstGeom>
        </p:spPr>
        <p:txBody>
          <a:bodyPr wrap="square">
            <a:spAutoFit/>
          </a:bodyPr>
          <a:lstStyle/>
          <a:p>
            <a:pPr>
              <a:lnSpc>
                <a:spcPct val="130000"/>
              </a:lnSpc>
            </a:pPr>
            <a:r>
              <a:rPr lang="en-US" altLang="zh-CN" sz="1400" dirty="0" smtClean="0">
                <a:solidFill>
                  <a:schemeClr val="bg1"/>
                </a:solidFill>
                <a:latin typeface="+mn-ea"/>
              </a:rPr>
              <a:t>Conv_2</a:t>
            </a:r>
            <a:r>
              <a:rPr lang="zh-CN" altLang="en-US" sz="1400" dirty="0" smtClean="0">
                <a:solidFill>
                  <a:schemeClr val="bg1"/>
                </a:solidFill>
                <a:latin typeface="+mn-ea"/>
              </a:rPr>
              <a:t>有</a:t>
            </a:r>
            <a:r>
              <a:rPr lang="en-US" altLang="zh-CN" sz="1400" dirty="0" smtClean="0">
                <a:solidFill>
                  <a:schemeClr val="bg1"/>
                </a:solidFill>
                <a:latin typeface="+mn-ea"/>
              </a:rPr>
              <a:t>3</a:t>
            </a:r>
            <a:r>
              <a:rPr lang="zh-CN" altLang="en-US" sz="1400" dirty="0" smtClean="0">
                <a:solidFill>
                  <a:schemeClr val="bg1"/>
                </a:solidFill>
                <a:latin typeface="+mn-ea"/>
              </a:rPr>
              <a:t>个</a:t>
            </a:r>
            <a:r>
              <a:rPr lang="zh-CN" altLang="en-US" sz="1400" dirty="0">
                <a:solidFill>
                  <a:schemeClr val="bg1"/>
                </a:solidFill>
                <a:latin typeface="+mn-ea"/>
              </a:rPr>
              <a:t>此结构，共</a:t>
            </a:r>
            <a:r>
              <a:rPr lang="en-US" altLang="zh-CN" sz="1400" dirty="0">
                <a:solidFill>
                  <a:schemeClr val="bg1"/>
                </a:solidFill>
                <a:latin typeface="+mn-ea"/>
              </a:rPr>
              <a:t>9</a:t>
            </a:r>
            <a:r>
              <a:rPr lang="zh-CN" altLang="en-US" sz="1400" dirty="0">
                <a:solidFill>
                  <a:schemeClr val="bg1"/>
                </a:solidFill>
                <a:latin typeface="+mn-ea"/>
              </a:rPr>
              <a:t>层</a:t>
            </a:r>
            <a:r>
              <a:rPr lang="en-US" altLang="zh-CN" sz="1400" dirty="0">
                <a:solidFill>
                  <a:schemeClr val="bg1"/>
                </a:solidFill>
                <a:latin typeface="+mn-ea"/>
              </a:rPr>
              <a:t>Conv2d</a:t>
            </a:r>
            <a:endParaRPr lang="zh-CN" altLang="en-US" sz="1400" dirty="0">
              <a:solidFill>
                <a:schemeClr val="bg1"/>
              </a:solidFill>
              <a:latin typeface="+mn-ea"/>
            </a:endParaRPr>
          </a:p>
        </p:txBody>
      </p:sp>
      <p:sp>
        <p:nvSpPr>
          <p:cNvPr id="38" name="矩形 37"/>
          <p:cNvSpPr/>
          <p:nvPr/>
        </p:nvSpPr>
        <p:spPr>
          <a:xfrm>
            <a:off x="7241538" y="2362921"/>
            <a:ext cx="3962905" cy="350352"/>
          </a:xfrm>
          <a:prstGeom prst="rect">
            <a:avLst/>
          </a:prstGeom>
        </p:spPr>
        <p:txBody>
          <a:bodyPr wrap="square">
            <a:spAutoFit/>
          </a:bodyPr>
          <a:lstStyle/>
          <a:p>
            <a:pPr>
              <a:lnSpc>
                <a:spcPct val="130000"/>
              </a:lnSpc>
            </a:pPr>
            <a:r>
              <a:rPr lang="en-US" altLang="zh-CN" sz="1400" dirty="0" smtClean="0">
                <a:solidFill>
                  <a:schemeClr val="bg1"/>
                </a:solidFill>
                <a:latin typeface="+mn-ea"/>
              </a:rPr>
              <a:t>Conv_3</a:t>
            </a:r>
            <a:r>
              <a:rPr lang="zh-CN" altLang="en-US" sz="1400" dirty="0" smtClean="0">
                <a:solidFill>
                  <a:schemeClr val="bg1"/>
                </a:solidFill>
                <a:latin typeface="+mn-ea"/>
              </a:rPr>
              <a:t>有</a:t>
            </a:r>
            <a:r>
              <a:rPr lang="en-US" altLang="zh-CN" sz="1400" dirty="0" smtClean="0">
                <a:solidFill>
                  <a:schemeClr val="bg1"/>
                </a:solidFill>
                <a:latin typeface="+mn-ea"/>
              </a:rPr>
              <a:t>4</a:t>
            </a:r>
            <a:r>
              <a:rPr lang="zh-CN" altLang="en-US" sz="1400" dirty="0" smtClean="0">
                <a:solidFill>
                  <a:schemeClr val="bg1"/>
                </a:solidFill>
                <a:latin typeface="+mn-ea"/>
              </a:rPr>
              <a:t>个此结构，共</a:t>
            </a:r>
            <a:r>
              <a:rPr lang="en-US" altLang="zh-CN" sz="1400" dirty="0" smtClean="0">
                <a:solidFill>
                  <a:schemeClr val="bg1"/>
                </a:solidFill>
                <a:latin typeface="+mn-ea"/>
              </a:rPr>
              <a:t>12</a:t>
            </a:r>
            <a:r>
              <a:rPr lang="zh-CN" altLang="en-US" sz="1400" dirty="0" smtClean="0">
                <a:solidFill>
                  <a:schemeClr val="bg1"/>
                </a:solidFill>
                <a:latin typeface="+mn-ea"/>
              </a:rPr>
              <a:t>层</a:t>
            </a:r>
            <a:r>
              <a:rPr lang="en-US" altLang="zh-CN" sz="1400" dirty="0" smtClean="0">
                <a:solidFill>
                  <a:schemeClr val="bg1"/>
                </a:solidFill>
                <a:latin typeface="+mn-ea"/>
              </a:rPr>
              <a:t>Conv2d</a:t>
            </a:r>
            <a:endParaRPr lang="zh-CN" altLang="en-US" sz="1400" dirty="0">
              <a:solidFill>
                <a:schemeClr val="bg1"/>
              </a:solidFill>
              <a:latin typeface="+mn-ea"/>
            </a:endParaRPr>
          </a:p>
        </p:txBody>
      </p:sp>
      <p:sp>
        <p:nvSpPr>
          <p:cNvPr id="40" name="矩形 39"/>
          <p:cNvSpPr/>
          <p:nvPr/>
        </p:nvSpPr>
        <p:spPr>
          <a:xfrm>
            <a:off x="7241538" y="3217040"/>
            <a:ext cx="3962905" cy="307777"/>
          </a:xfrm>
          <a:prstGeom prst="rect">
            <a:avLst/>
          </a:prstGeom>
        </p:spPr>
        <p:txBody>
          <a:bodyPr wrap="square">
            <a:spAutoFit/>
          </a:bodyPr>
          <a:lstStyle/>
          <a:p>
            <a:r>
              <a:rPr lang="en-US" altLang="zh-CN" sz="1400" dirty="0" smtClean="0">
                <a:solidFill>
                  <a:schemeClr val="bg1"/>
                </a:solidFill>
              </a:rPr>
              <a:t>Conv_4</a:t>
            </a:r>
            <a:r>
              <a:rPr lang="zh-CN" altLang="en-US" sz="1400" dirty="0" smtClean="0">
                <a:solidFill>
                  <a:schemeClr val="bg1"/>
                </a:solidFill>
              </a:rPr>
              <a:t>被用作分类网络</a:t>
            </a:r>
            <a:endParaRPr lang="zh-CN" altLang="en-US" sz="1400" dirty="0">
              <a:solidFill>
                <a:schemeClr val="bg1"/>
              </a:solidFill>
            </a:endParaRPr>
          </a:p>
        </p:txBody>
      </p:sp>
      <p:sp>
        <p:nvSpPr>
          <p:cNvPr id="42" name="矩形 41"/>
          <p:cNvSpPr/>
          <p:nvPr/>
        </p:nvSpPr>
        <p:spPr>
          <a:xfrm>
            <a:off x="7241538" y="4028584"/>
            <a:ext cx="3962905" cy="307777"/>
          </a:xfrm>
          <a:prstGeom prst="rect">
            <a:avLst/>
          </a:prstGeom>
        </p:spPr>
        <p:txBody>
          <a:bodyPr wrap="square">
            <a:spAutoFit/>
          </a:bodyPr>
          <a:lstStyle/>
          <a:p>
            <a:r>
              <a:rPr lang="en-US" altLang="zh-CN" sz="1400" dirty="0" smtClean="0">
                <a:solidFill>
                  <a:schemeClr val="bg1"/>
                </a:solidFill>
              </a:rPr>
              <a:t>Conv_5</a:t>
            </a:r>
            <a:r>
              <a:rPr lang="zh-CN" altLang="en-US" sz="1400" dirty="0" smtClean="0">
                <a:solidFill>
                  <a:schemeClr val="bg1"/>
                </a:solidFill>
              </a:rPr>
              <a:t>未被使用</a:t>
            </a:r>
            <a:endParaRPr lang="zh-CN" altLang="en-US" sz="1400" dirty="0">
              <a:solidFill>
                <a:schemeClr val="bg1"/>
              </a:solidFill>
            </a:endParaRPr>
          </a:p>
        </p:txBody>
      </p:sp>
      <p:pic>
        <p:nvPicPr>
          <p:cNvPr id="31" name="图片 30"/>
          <p:cNvPicPr/>
          <p:nvPr/>
        </p:nvPicPr>
        <p:blipFill>
          <a:blip r:embed="rId2" cstate="print">
            <a:extLst>
              <a:ext uri="{28A0092B-C50C-407E-A947-70E740481C1C}">
                <a14:useLocalDpi xmlns:a14="http://schemas.microsoft.com/office/drawing/2010/main" val="0"/>
              </a:ext>
            </a:extLst>
          </a:blip>
          <a:stretch>
            <a:fillRect/>
          </a:stretch>
        </p:blipFill>
        <p:spPr>
          <a:xfrm>
            <a:off x="228600" y="1508802"/>
            <a:ext cx="3132665" cy="3202898"/>
          </a:xfrm>
          <a:prstGeom prst="rect">
            <a:avLst/>
          </a:prstGeom>
        </p:spPr>
      </p:pic>
      <p:sp>
        <p:nvSpPr>
          <p:cNvPr id="10" name="矩形 9"/>
          <p:cNvSpPr/>
          <p:nvPr/>
        </p:nvSpPr>
        <p:spPr>
          <a:xfrm>
            <a:off x="3712110" y="6220020"/>
            <a:ext cx="3050835" cy="369332"/>
          </a:xfrm>
          <a:prstGeom prst="rect">
            <a:avLst/>
          </a:prstGeom>
        </p:spPr>
        <p:txBody>
          <a:bodyPr wrap="none">
            <a:spAutoFit/>
          </a:bodyPr>
          <a:lstStyle/>
          <a:p>
            <a:r>
              <a:rPr lang="en-US" altLang="zh-CN" dirty="0" smtClean="0">
                <a:solidFill>
                  <a:schemeClr val="bg1"/>
                </a:solidFill>
              </a:rPr>
              <a:t>3X3</a:t>
            </a:r>
            <a:r>
              <a:rPr lang="zh-CN" altLang="en-US" dirty="0" smtClean="0">
                <a:solidFill>
                  <a:schemeClr val="bg1"/>
                </a:solidFill>
              </a:rPr>
              <a:t> </a:t>
            </a:r>
            <a:r>
              <a:rPr lang="en-US" altLang="zh-CN" dirty="0" smtClean="0">
                <a:solidFill>
                  <a:schemeClr val="bg1"/>
                </a:solidFill>
              </a:rPr>
              <a:t>+</a:t>
            </a:r>
            <a:r>
              <a:rPr lang="zh-CN" altLang="en-US" dirty="0" smtClean="0">
                <a:solidFill>
                  <a:schemeClr val="bg1"/>
                </a:solidFill>
              </a:rPr>
              <a:t> </a:t>
            </a:r>
            <a:r>
              <a:rPr lang="en-US" altLang="zh-CN" dirty="0" smtClean="0">
                <a:solidFill>
                  <a:schemeClr val="bg1"/>
                </a:solidFill>
              </a:rPr>
              <a:t>4X3</a:t>
            </a:r>
            <a:r>
              <a:rPr lang="zh-CN" altLang="en-US" dirty="0" smtClean="0">
                <a:solidFill>
                  <a:schemeClr val="bg1"/>
                </a:solidFill>
              </a:rPr>
              <a:t> </a:t>
            </a:r>
            <a:r>
              <a:rPr lang="en-US" altLang="zh-CN" dirty="0" smtClean="0">
                <a:solidFill>
                  <a:schemeClr val="bg1"/>
                </a:solidFill>
              </a:rPr>
              <a:t>+</a:t>
            </a:r>
            <a:r>
              <a:rPr lang="zh-CN" altLang="en-US" dirty="0" smtClean="0">
                <a:solidFill>
                  <a:schemeClr val="bg1"/>
                </a:solidFill>
              </a:rPr>
              <a:t> </a:t>
            </a:r>
            <a:r>
              <a:rPr lang="en-US" altLang="zh-CN" dirty="0" smtClean="0">
                <a:solidFill>
                  <a:schemeClr val="bg1"/>
                </a:solidFill>
              </a:rPr>
              <a:t>23X3</a:t>
            </a:r>
            <a:r>
              <a:rPr lang="zh-CN" altLang="en-US" dirty="0" smtClean="0">
                <a:solidFill>
                  <a:schemeClr val="bg1"/>
                </a:solidFill>
              </a:rPr>
              <a:t> </a:t>
            </a:r>
            <a:r>
              <a:rPr lang="en-US" altLang="zh-CN" dirty="0" smtClean="0">
                <a:solidFill>
                  <a:schemeClr val="bg1"/>
                </a:solidFill>
              </a:rPr>
              <a:t>+</a:t>
            </a:r>
            <a:r>
              <a:rPr lang="zh-CN" altLang="en-US" dirty="0" smtClean="0">
                <a:solidFill>
                  <a:schemeClr val="bg1"/>
                </a:solidFill>
              </a:rPr>
              <a:t> </a:t>
            </a:r>
            <a:r>
              <a:rPr lang="en-US" altLang="zh-CN" dirty="0" smtClean="0">
                <a:solidFill>
                  <a:schemeClr val="bg1"/>
                </a:solidFill>
              </a:rPr>
              <a:t>3X3</a:t>
            </a:r>
            <a:r>
              <a:rPr lang="zh-CN" altLang="en-US" dirty="0" smtClean="0">
                <a:solidFill>
                  <a:schemeClr val="bg1"/>
                </a:solidFill>
              </a:rPr>
              <a:t> </a:t>
            </a:r>
            <a:r>
              <a:rPr lang="en-US" altLang="zh-CN" dirty="0" smtClean="0">
                <a:solidFill>
                  <a:schemeClr val="bg1"/>
                </a:solidFill>
              </a:rPr>
              <a:t>+</a:t>
            </a:r>
            <a:r>
              <a:rPr lang="zh-CN" altLang="en-US" dirty="0" smtClean="0">
                <a:solidFill>
                  <a:schemeClr val="bg1"/>
                </a:solidFill>
              </a:rPr>
              <a:t> </a:t>
            </a:r>
            <a:r>
              <a:rPr lang="en-US" altLang="zh-CN" dirty="0" smtClean="0">
                <a:solidFill>
                  <a:schemeClr val="bg1"/>
                </a:solidFill>
              </a:rPr>
              <a:t>2</a:t>
            </a:r>
            <a:endParaRPr lang="zh-CN" altLang="en-US" dirty="0">
              <a:solidFill>
                <a:schemeClr val="bg1"/>
              </a:solidFill>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041" y="261257"/>
            <a:ext cx="3175247" cy="5532596"/>
          </a:xfrm>
          <a:prstGeom prst="rect">
            <a:avLst/>
          </a:prstGeom>
        </p:spPr>
      </p:pic>
    </p:spTree>
    <p:extLst>
      <p:ext uri="{BB962C8B-B14F-4D97-AF65-F5344CB8AC3E}">
        <p14:creationId xmlns:p14="http://schemas.microsoft.com/office/powerpoint/2010/main" val="10300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4</a:t>
            </a:r>
            <a:endParaRPr lang="zh-CN" altLang="en-US" dirty="0"/>
          </a:p>
        </p:txBody>
      </p:sp>
      <p:sp>
        <p:nvSpPr>
          <p:cNvPr id="3" name="文本占位符 2"/>
          <p:cNvSpPr>
            <a:spLocks noGrp="1"/>
          </p:cNvSpPr>
          <p:nvPr>
            <p:ph type="body" sz="quarter" idx="11"/>
          </p:nvPr>
        </p:nvSpPr>
        <p:spPr/>
        <p:txBody>
          <a:bodyPr/>
          <a:lstStyle/>
          <a:p>
            <a:r>
              <a:rPr lang="zh-CN" altLang="en-US" dirty="0"/>
              <a:t>实验效果</a:t>
            </a:r>
          </a:p>
        </p:txBody>
      </p:sp>
    </p:spTree>
    <p:extLst>
      <p:ext uri="{BB962C8B-B14F-4D97-AF65-F5344CB8AC3E}">
        <p14:creationId xmlns:p14="http://schemas.microsoft.com/office/powerpoint/2010/main" val="107031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140" y="628521"/>
            <a:ext cx="5538260" cy="769441"/>
          </a:xfrm>
        </p:spPr>
        <p:txBody>
          <a:bodyPr/>
          <a:lstStyle/>
          <a:p>
            <a:r>
              <a:rPr lang="zh-CN" altLang="en-US" dirty="0" smtClean="0"/>
              <a:t>实际测试效果</a:t>
            </a:r>
            <a:endParaRPr lang="en-US" altLang="zh-CN" dirty="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48400" y="953816"/>
            <a:ext cx="8837730" cy="5004222"/>
          </a:xfrm>
          <a:custGeom>
            <a:avLst/>
            <a:gdLst>
              <a:gd name="connsiteX0" fmla="*/ 982580 w 6010509"/>
              <a:gd name="connsiteY0" fmla="*/ 225533 h 3403353"/>
              <a:gd name="connsiteX1" fmla="*/ 982580 w 6010509"/>
              <a:gd name="connsiteY1" fmla="*/ 2839341 h 3403353"/>
              <a:gd name="connsiteX2" fmla="*/ 5066488 w 6010509"/>
              <a:gd name="connsiteY2" fmla="*/ 2839341 h 3403353"/>
              <a:gd name="connsiteX3" fmla="*/ 5066488 w 6010509"/>
              <a:gd name="connsiteY3" fmla="*/ 225533 h 3403353"/>
              <a:gd name="connsiteX4" fmla="*/ 0 w 6010509"/>
              <a:gd name="connsiteY4" fmla="*/ 0 h 3403353"/>
              <a:gd name="connsiteX5" fmla="*/ 6010509 w 6010509"/>
              <a:gd name="connsiteY5" fmla="*/ 0 h 3403353"/>
              <a:gd name="connsiteX6" fmla="*/ 6010509 w 6010509"/>
              <a:gd name="connsiteY6" fmla="*/ 3403353 h 3403353"/>
              <a:gd name="connsiteX7" fmla="*/ 0 w 6010509"/>
              <a:gd name="connsiteY7" fmla="*/ 3403353 h 3403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0509" h="3403353">
                <a:moveTo>
                  <a:pt x="982580" y="225533"/>
                </a:moveTo>
                <a:lnTo>
                  <a:pt x="982580" y="2839341"/>
                </a:lnTo>
                <a:lnTo>
                  <a:pt x="5066488" y="2839341"/>
                </a:lnTo>
                <a:lnTo>
                  <a:pt x="5066488" y="225533"/>
                </a:lnTo>
                <a:close/>
                <a:moveTo>
                  <a:pt x="0" y="0"/>
                </a:moveTo>
                <a:lnTo>
                  <a:pt x="6010509" y="0"/>
                </a:lnTo>
                <a:lnTo>
                  <a:pt x="6010509" y="3403353"/>
                </a:lnTo>
                <a:lnTo>
                  <a:pt x="0" y="3403353"/>
                </a:lnTo>
                <a:close/>
              </a:path>
            </a:pathLst>
          </a:custGeom>
        </p:spPr>
      </p:pic>
      <p:sp>
        <p:nvSpPr>
          <p:cNvPr id="18" name="矩形 17"/>
          <p:cNvSpPr/>
          <p:nvPr/>
        </p:nvSpPr>
        <p:spPr>
          <a:xfrm>
            <a:off x="710140" y="2593130"/>
            <a:ext cx="3962905" cy="400110"/>
          </a:xfrm>
          <a:prstGeom prst="rect">
            <a:avLst/>
          </a:prstGeom>
        </p:spPr>
        <p:txBody>
          <a:bodyPr wrap="square">
            <a:spAutoFit/>
          </a:bodyPr>
          <a:lstStyle/>
          <a:p>
            <a:r>
              <a:rPr lang="zh-CN" altLang="en-US" sz="2000" dirty="0" smtClean="0"/>
              <a:t>在</a:t>
            </a:r>
            <a:r>
              <a:rPr lang="en-US" altLang="zh-CN" sz="2000" dirty="0" smtClean="0"/>
              <a:t>PC</a:t>
            </a:r>
            <a:r>
              <a:rPr lang="zh-CN" altLang="en-US" sz="2000" dirty="0" smtClean="0"/>
              <a:t>端</a:t>
            </a:r>
            <a:r>
              <a:rPr lang="zh-CN" altLang="en-US" sz="2000" dirty="0"/>
              <a:t>的</a:t>
            </a:r>
            <a:r>
              <a:rPr lang="zh-CN" altLang="en-US" sz="2000" dirty="0" smtClean="0"/>
              <a:t>游戏效果展示。</a:t>
            </a:r>
            <a:endParaRPr lang="zh-CN" altLang="en-US" sz="2000" dirty="0"/>
          </a:p>
        </p:txBody>
      </p:sp>
      <p:pic>
        <p:nvPicPr>
          <p:cNvPr id="5" name="图片 4">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6325" y="1262296"/>
            <a:ext cx="6781879" cy="3834360"/>
          </a:xfrm>
          <a:prstGeom prst="rect">
            <a:avLst/>
          </a:prstGeom>
        </p:spPr>
      </p:pic>
    </p:spTree>
    <p:extLst>
      <p:ext uri="{BB962C8B-B14F-4D97-AF65-F5344CB8AC3E}">
        <p14:creationId xmlns:p14="http://schemas.microsoft.com/office/powerpoint/2010/main" val="2007753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5</a:t>
            </a:r>
            <a:endParaRPr lang="zh-CN" altLang="en-US" dirty="0"/>
          </a:p>
        </p:txBody>
      </p:sp>
      <p:sp>
        <p:nvSpPr>
          <p:cNvPr id="3" name="文本占位符 2"/>
          <p:cNvSpPr>
            <a:spLocks noGrp="1"/>
          </p:cNvSpPr>
          <p:nvPr>
            <p:ph type="body" sz="quarter" idx="11"/>
          </p:nvPr>
        </p:nvSpPr>
        <p:spPr/>
        <p:txBody>
          <a:bodyPr/>
          <a:lstStyle/>
          <a:p>
            <a:r>
              <a:rPr lang="zh-CN" altLang="en-US" dirty="0" smtClean="0"/>
              <a:t>总结展望</a:t>
            </a:r>
            <a:endParaRPr lang="zh-CN" altLang="en-US" dirty="0"/>
          </a:p>
        </p:txBody>
      </p:sp>
    </p:spTree>
    <p:extLst>
      <p:ext uri="{BB962C8B-B14F-4D97-AF65-F5344CB8AC3E}">
        <p14:creationId xmlns:p14="http://schemas.microsoft.com/office/powerpoint/2010/main" val="12088496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目录</a:t>
            </a:r>
            <a:endParaRPr lang="zh-CN" altLang="en-US" dirty="0"/>
          </a:p>
        </p:txBody>
      </p:sp>
      <p:sp>
        <p:nvSpPr>
          <p:cNvPr id="3" name="文本占位符 2"/>
          <p:cNvSpPr>
            <a:spLocks noGrp="1"/>
          </p:cNvSpPr>
          <p:nvPr>
            <p:ph type="body" sz="quarter" idx="11"/>
          </p:nvPr>
        </p:nvSpPr>
        <p:spPr/>
        <p:txBody>
          <a:bodyPr/>
          <a:lstStyle/>
          <a:p>
            <a:r>
              <a:rPr lang="en-US" altLang="zh-CN" dirty="0"/>
              <a:t>1</a:t>
            </a:r>
            <a:endParaRPr lang="zh-CN" altLang="en-US" dirty="0"/>
          </a:p>
        </p:txBody>
      </p:sp>
      <p:sp>
        <p:nvSpPr>
          <p:cNvPr id="4" name="文本占位符 3"/>
          <p:cNvSpPr>
            <a:spLocks noGrp="1"/>
          </p:cNvSpPr>
          <p:nvPr>
            <p:ph type="body" sz="quarter" idx="12"/>
          </p:nvPr>
        </p:nvSpPr>
        <p:spPr/>
        <p:txBody>
          <a:bodyPr/>
          <a:lstStyle/>
          <a:p>
            <a:r>
              <a:rPr lang="zh-CN" altLang="en-US" dirty="0" smtClean="0"/>
              <a:t>选题背景</a:t>
            </a:r>
            <a:endParaRPr lang="zh-CN" altLang="en-US" dirty="0"/>
          </a:p>
        </p:txBody>
      </p:sp>
      <p:sp>
        <p:nvSpPr>
          <p:cNvPr id="5" name="文本占位符 4"/>
          <p:cNvSpPr>
            <a:spLocks noGrp="1"/>
          </p:cNvSpPr>
          <p:nvPr>
            <p:ph type="body" sz="quarter" idx="13"/>
          </p:nvPr>
        </p:nvSpPr>
        <p:spPr/>
        <p:txBody>
          <a:bodyPr/>
          <a:lstStyle/>
          <a:p>
            <a:r>
              <a:rPr lang="en-US" altLang="zh-CN" dirty="0"/>
              <a:t>2</a:t>
            </a:r>
            <a:endParaRPr lang="zh-CN" altLang="en-US" dirty="0"/>
          </a:p>
        </p:txBody>
      </p:sp>
      <p:sp>
        <p:nvSpPr>
          <p:cNvPr id="6" name="文本占位符 5"/>
          <p:cNvSpPr>
            <a:spLocks noGrp="1"/>
          </p:cNvSpPr>
          <p:nvPr>
            <p:ph type="body" sz="quarter" idx="14"/>
          </p:nvPr>
        </p:nvSpPr>
        <p:spPr/>
        <p:txBody>
          <a:bodyPr/>
          <a:lstStyle/>
          <a:p>
            <a:r>
              <a:rPr lang="zh-CN" altLang="en-US" dirty="0" smtClean="0"/>
              <a:t>论文结构</a:t>
            </a:r>
            <a:endParaRPr lang="zh-CN" altLang="en-US" dirty="0"/>
          </a:p>
        </p:txBody>
      </p:sp>
      <p:sp>
        <p:nvSpPr>
          <p:cNvPr id="7" name="文本占位符 6"/>
          <p:cNvSpPr>
            <a:spLocks noGrp="1"/>
          </p:cNvSpPr>
          <p:nvPr>
            <p:ph type="body" sz="quarter" idx="15"/>
          </p:nvPr>
        </p:nvSpPr>
        <p:spPr/>
        <p:txBody>
          <a:bodyPr/>
          <a:lstStyle/>
          <a:p>
            <a:r>
              <a:rPr lang="en-US" altLang="zh-CN" dirty="0"/>
              <a:t>3</a:t>
            </a:r>
            <a:endParaRPr lang="zh-CN" altLang="en-US" dirty="0"/>
          </a:p>
        </p:txBody>
      </p:sp>
      <p:sp>
        <p:nvSpPr>
          <p:cNvPr id="8" name="文本占位符 7"/>
          <p:cNvSpPr>
            <a:spLocks noGrp="1"/>
          </p:cNvSpPr>
          <p:nvPr>
            <p:ph type="body" sz="quarter" idx="16"/>
          </p:nvPr>
        </p:nvSpPr>
        <p:spPr/>
        <p:txBody>
          <a:bodyPr/>
          <a:lstStyle/>
          <a:p>
            <a:r>
              <a:rPr lang="zh-CN" altLang="en-US" dirty="0" smtClean="0"/>
              <a:t>模型训练</a:t>
            </a:r>
            <a:endParaRPr lang="zh-CN" altLang="en-US" dirty="0"/>
          </a:p>
        </p:txBody>
      </p:sp>
      <p:sp>
        <p:nvSpPr>
          <p:cNvPr id="9" name="文本占位符 8"/>
          <p:cNvSpPr>
            <a:spLocks noGrp="1"/>
          </p:cNvSpPr>
          <p:nvPr>
            <p:ph type="body" sz="quarter" idx="17"/>
          </p:nvPr>
        </p:nvSpPr>
        <p:spPr/>
        <p:txBody>
          <a:bodyPr/>
          <a:lstStyle/>
          <a:p>
            <a:r>
              <a:rPr lang="en-US" altLang="zh-CN" dirty="0"/>
              <a:t>4</a:t>
            </a:r>
            <a:endParaRPr lang="zh-CN" altLang="en-US" dirty="0"/>
          </a:p>
        </p:txBody>
      </p:sp>
      <p:sp>
        <p:nvSpPr>
          <p:cNvPr id="10" name="文本占位符 9"/>
          <p:cNvSpPr>
            <a:spLocks noGrp="1"/>
          </p:cNvSpPr>
          <p:nvPr>
            <p:ph type="body" sz="quarter" idx="18"/>
          </p:nvPr>
        </p:nvSpPr>
        <p:spPr/>
        <p:txBody>
          <a:bodyPr/>
          <a:lstStyle/>
          <a:p>
            <a:r>
              <a:rPr lang="zh-CN" altLang="en-US" dirty="0" smtClean="0"/>
              <a:t>实验效果</a:t>
            </a:r>
            <a:endParaRPr lang="zh-CN" altLang="en-US" dirty="0"/>
          </a:p>
        </p:txBody>
      </p:sp>
      <p:sp>
        <p:nvSpPr>
          <p:cNvPr id="12" name="文本占位符 11"/>
          <p:cNvSpPr>
            <a:spLocks noGrp="1"/>
          </p:cNvSpPr>
          <p:nvPr>
            <p:ph type="body" sz="quarter" idx="19"/>
          </p:nvPr>
        </p:nvSpPr>
        <p:spPr/>
        <p:txBody>
          <a:bodyPr/>
          <a:lstStyle/>
          <a:p>
            <a:r>
              <a:rPr lang="en-US" altLang="zh-CN" dirty="0" smtClean="0"/>
              <a:t>5</a:t>
            </a:r>
            <a:endParaRPr lang="zh-CN" altLang="en-US" dirty="0"/>
          </a:p>
        </p:txBody>
      </p:sp>
      <p:sp>
        <p:nvSpPr>
          <p:cNvPr id="13" name="文本占位符 12"/>
          <p:cNvSpPr>
            <a:spLocks noGrp="1"/>
          </p:cNvSpPr>
          <p:nvPr>
            <p:ph type="body" sz="quarter" idx="20"/>
          </p:nvPr>
        </p:nvSpPr>
        <p:spPr/>
        <p:txBody>
          <a:bodyPr/>
          <a:lstStyle/>
          <a:p>
            <a:r>
              <a:rPr lang="zh-CN" altLang="en-US" dirty="0" smtClean="0"/>
              <a:t>总结展望</a:t>
            </a:r>
            <a:endParaRPr lang="zh-CN" altLang="en-US" dirty="0"/>
          </a:p>
        </p:txBody>
      </p:sp>
    </p:spTree>
    <p:extLst>
      <p:ext uri="{BB962C8B-B14F-4D97-AF65-F5344CB8AC3E}">
        <p14:creationId xmlns:p14="http://schemas.microsoft.com/office/powerpoint/2010/main" val="121971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710140" y="628521"/>
            <a:ext cx="5538260" cy="769441"/>
          </a:xfrm>
        </p:spPr>
        <p:txBody>
          <a:bodyPr/>
          <a:lstStyle/>
          <a:p>
            <a:r>
              <a:rPr lang="zh-CN" altLang="en-US" dirty="0" smtClean="0"/>
              <a:t>总结</a:t>
            </a:r>
            <a:endParaRPr lang="zh-CN" altLang="en-US" dirty="0"/>
          </a:p>
        </p:txBody>
      </p:sp>
      <p:sp>
        <p:nvSpPr>
          <p:cNvPr id="4" name="矩形 3"/>
          <p:cNvSpPr/>
          <p:nvPr/>
        </p:nvSpPr>
        <p:spPr>
          <a:xfrm>
            <a:off x="710140" y="5582561"/>
            <a:ext cx="6096000" cy="369332"/>
          </a:xfrm>
          <a:prstGeom prst="rect">
            <a:avLst/>
          </a:prstGeom>
        </p:spPr>
        <p:txBody>
          <a:bodyPr>
            <a:spAutoFit/>
          </a:bodyPr>
          <a:lstStyle/>
          <a:p>
            <a:r>
              <a:rPr lang="zh-CN" altLang="en-US" dirty="0" smtClean="0">
                <a:solidFill>
                  <a:srgbClr val="FF0000"/>
                </a:solidFill>
              </a:rPr>
              <a:t>在</a:t>
            </a:r>
            <a:r>
              <a:rPr lang="en-US" altLang="zh-CN" dirty="0" err="1" smtClean="0">
                <a:solidFill>
                  <a:srgbClr val="FF0000"/>
                </a:solidFill>
              </a:rPr>
              <a:t>CDnet</a:t>
            </a:r>
            <a:r>
              <a:rPr lang="zh-CN" altLang="en-US" dirty="0" smtClean="0">
                <a:solidFill>
                  <a:srgbClr val="FF0000"/>
                </a:solidFill>
              </a:rPr>
              <a:t>上的结果令人满意</a:t>
            </a:r>
            <a:endParaRPr lang="zh-CN" altLang="en-US" dirty="0">
              <a:solidFill>
                <a:srgbClr val="FF0000"/>
              </a:solidFill>
            </a:endParaRPr>
          </a:p>
        </p:txBody>
      </p:sp>
      <p:sp>
        <p:nvSpPr>
          <p:cNvPr id="5" name="TextBox 4"/>
          <p:cNvSpPr txBox="1"/>
          <p:nvPr/>
        </p:nvSpPr>
        <p:spPr>
          <a:xfrm>
            <a:off x="710140" y="2458717"/>
            <a:ext cx="3877985" cy="652486"/>
          </a:xfrm>
          <a:prstGeom prst="rect">
            <a:avLst/>
          </a:prstGeom>
          <a:noFill/>
        </p:spPr>
        <p:txBody>
          <a:bodyPr wrap="none" rtlCol="0">
            <a:spAutoFit/>
          </a:bodyPr>
          <a:lstStyle/>
          <a:p>
            <a:pPr marL="457200" indent="-457200">
              <a:lnSpc>
                <a:spcPct val="130000"/>
              </a:lnSpc>
              <a:spcBef>
                <a:spcPts val="600"/>
              </a:spcBef>
              <a:buFont typeface="Wingdings" panose="05000000000000000000" pitchFamily="2" charset="2"/>
              <a:buChar char="u"/>
            </a:pPr>
            <a:r>
              <a:rPr lang="zh-CN" altLang="en-US" sz="2800" kern="0" dirty="0" smtClean="0">
                <a:latin typeface="微软雅黑" panose="020B0503020204020204" pitchFamily="34" charset="-122"/>
                <a:ea typeface="微软雅黑" panose="020B0503020204020204" pitchFamily="34" charset="-122"/>
                <a:cs typeface="+mn-ea"/>
                <a:sym typeface="+mn-lt"/>
              </a:rPr>
              <a:t>目标检测网络的发展</a:t>
            </a:r>
            <a:endParaRPr lang="zh-CN" altLang="en-US" sz="2800" kern="0" dirty="0">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710140" y="3097024"/>
            <a:ext cx="6096000" cy="369332"/>
          </a:xfrm>
          <a:prstGeom prst="rect">
            <a:avLst/>
          </a:prstGeom>
        </p:spPr>
        <p:txBody>
          <a:bodyPr>
            <a:spAutoFit/>
          </a:bodyPr>
          <a:lstStyle/>
          <a:p>
            <a:r>
              <a:rPr lang="zh-CN" altLang="en-US" dirty="0" smtClean="0">
                <a:solidFill>
                  <a:srgbClr val="FF0000"/>
                </a:solidFill>
              </a:rPr>
              <a:t>主要是基于卷积神经网络的</a:t>
            </a:r>
            <a:endParaRPr lang="zh-CN" altLang="en-US" dirty="0">
              <a:solidFill>
                <a:srgbClr val="FF0000"/>
              </a:solidFill>
            </a:endParaRPr>
          </a:p>
        </p:txBody>
      </p:sp>
      <p:sp>
        <p:nvSpPr>
          <p:cNvPr id="7" name="TextBox 6"/>
          <p:cNvSpPr txBox="1"/>
          <p:nvPr/>
        </p:nvSpPr>
        <p:spPr>
          <a:xfrm>
            <a:off x="710140" y="3750205"/>
            <a:ext cx="3159839" cy="652486"/>
          </a:xfrm>
          <a:prstGeom prst="rect">
            <a:avLst/>
          </a:prstGeom>
          <a:noFill/>
        </p:spPr>
        <p:txBody>
          <a:bodyPr wrap="none" rtlCol="0">
            <a:spAutoFit/>
          </a:bodyPr>
          <a:lstStyle/>
          <a:p>
            <a:pPr marL="457200" indent="-457200">
              <a:lnSpc>
                <a:spcPct val="130000"/>
              </a:lnSpc>
              <a:spcBef>
                <a:spcPts val="600"/>
              </a:spcBef>
              <a:buFont typeface="Wingdings" panose="05000000000000000000" pitchFamily="2" charset="2"/>
              <a:buChar char="u"/>
            </a:pPr>
            <a:r>
              <a:rPr lang="zh-CN" altLang="en-US" sz="2800" kern="0" dirty="0" smtClean="0">
                <a:latin typeface="微软雅黑" panose="020B0503020204020204" pitchFamily="34" charset="-122"/>
                <a:ea typeface="微软雅黑" panose="020B0503020204020204" pitchFamily="34" charset="-122"/>
                <a:cs typeface="+mn-ea"/>
                <a:sym typeface="+mn-lt"/>
              </a:rPr>
              <a:t>本文的主要工作</a:t>
            </a:r>
            <a:endParaRPr lang="zh-CN" altLang="en-US" sz="2800" kern="0"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710140" y="4907854"/>
            <a:ext cx="2082621" cy="597921"/>
          </a:xfrm>
          <a:prstGeom prst="rect">
            <a:avLst/>
          </a:prstGeom>
          <a:noFill/>
        </p:spPr>
        <p:txBody>
          <a:bodyPr wrap="none" rtlCol="0">
            <a:spAutoFit/>
          </a:bodyPr>
          <a:lstStyle/>
          <a:p>
            <a:pPr marL="457200" indent="-457200">
              <a:lnSpc>
                <a:spcPct val="130000"/>
              </a:lnSpc>
              <a:spcBef>
                <a:spcPts val="600"/>
              </a:spcBef>
              <a:buFont typeface="Wingdings" panose="05000000000000000000" pitchFamily="2" charset="2"/>
              <a:buChar char="u"/>
            </a:pPr>
            <a:r>
              <a:rPr lang="zh-CN" altLang="en-US" sz="2800" kern="0" dirty="0" smtClean="0">
                <a:latin typeface="微软雅黑" panose="020B0503020204020204" pitchFamily="34" charset="-122"/>
                <a:ea typeface="微软雅黑" panose="020B0503020204020204" pitchFamily="34" charset="-122"/>
                <a:cs typeface="+mn-ea"/>
                <a:sym typeface="+mn-lt"/>
              </a:rPr>
              <a:t>实际测试</a:t>
            </a:r>
            <a:endParaRPr lang="zh-CN" altLang="en-US" sz="2800" kern="0" dirty="0">
              <a:latin typeface="微软雅黑" panose="020B0503020204020204" pitchFamily="34" charset="-122"/>
              <a:ea typeface="微软雅黑" panose="020B0503020204020204" pitchFamily="34" charset="-122"/>
              <a:cs typeface="+mn-ea"/>
              <a:sym typeface="+mn-lt"/>
            </a:endParaRPr>
          </a:p>
        </p:txBody>
      </p:sp>
      <p:sp>
        <p:nvSpPr>
          <p:cNvPr id="9" name="矩形 8"/>
          <p:cNvSpPr/>
          <p:nvPr/>
        </p:nvSpPr>
        <p:spPr>
          <a:xfrm>
            <a:off x="710140" y="4332107"/>
            <a:ext cx="6096000" cy="369332"/>
          </a:xfrm>
          <a:prstGeom prst="rect">
            <a:avLst/>
          </a:prstGeom>
        </p:spPr>
        <p:txBody>
          <a:bodyPr>
            <a:spAutoFit/>
          </a:bodyPr>
          <a:lstStyle/>
          <a:p>
            <a:r>
              <a:rPr lang="zh-CN" altLang="en-US" dirty="0" smtClean="0">
                <a:solidFill>
                  <a:srgbClr val="FF0000"/>
                </a:solidFill>
              </a:rPr>
              <a:t>加入</a:t>
            </a:r>
            <a:r>
              <a:rPr lang="en-US" altLang="zh-CN" dirty="0" err="1" smtClean="0">
                <a:solidFill>
                  <a:srgbClr val="FF0000"/>
                </a:solidFill>
              </a:rPr>
              <a:t>Mixup</a:t>
            </a:r>
            <a:r>
              <a:rPr lang="zh-CN" altLang="en-US" dirty="0" smtClean="0">
                <a:solidFill>
                  <a:srgbClr val="FF0000"/>
                </a:solidFill>
              </a:rPr>
              <a:t>到</a:t>
            </a:r>
            <a:r>
              <a:rPr lang="en-US" altLang="zh-CN" dirty="0" smtClean="0">
                <a:solidFill>
                  <a:srgbClr val="FF0000"/>
                </a:solidFill>
              </a:rPr>
              <a:t>Faster-RCNN</a:t>
            </a:r>
            <a:endParaRPr lang="zh-CN" altLang="en-US" dirty="0">
              <a:solidFill>
                <a:srgbClr val="FF0000"/>
              </a:solidFill>
            </a:endParaRPr>
          </a:p>
        </p:txBody>
      </p:sp>
    </p:spTree>
    <p:extLst>
      <p:ext uri="{BB962C8B-B14F-4D97-AF65-F5344CB8AC3E}">
        <p14:creationId xmlns:p14="http://schemas.microsoft.com/office/powerpoint/2010/main" val="16046800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710140" y="628521"/>
            <a:ext cx="5538260" cy="769441"/>
          </a:xfrm>
        </p:spPr>
        <p:txBody>
          <a:bodyPr/>
          <a:lstStyle/>
          <a:p>
            <a:r>
              <a:rPr lang="zh-CN" altLang="en-US" dirty="0" smtClean="0"/>
              <a:t>展望</a:t>
            </a:r>
            <a:endParaRPr lang="zh-CN" altLang="en-US" dirty="0"/>
          </a:p>
        </p:txBody>
      </p:sp>
      <p:sp>
        <p:nvSpPr>
          <p:cNvPr id="4" name="矩形 3"/>
          <p:cNvSpPr/>
          <p:nvPr/>
        </p:nvSpPr>
        <p:spPr>
          <a:xfrm>
            <a:off x="710140" y="5582561"/>
            <a:ext cx="6096000" cy="646331"/>
          </a:xfrm>
          <a:prstGeom prst="rect">
            <a:avLst/>
          </a:prstGeom>
        </p:spPr>
        <p:txBody>
          <a:bodyPr>
            <a:spAutoFit/>
          </a:bodyPr>
          <a:lstStyle/>
          <a:p>
            <a:r>
              <a:rPr lang="zh-CN" altLang="en-US" dirty="0" smtClean="0"/>
              <a:t>只是利用了两个点</a:t>
            </a:r>
            <a:r>
              <a:rPr lang="en-US" altLang="zh-CN" dirty="0" smtClean="0"/>
              <a:t>(</a:t>
            </a:r>
            <a:r>
              <a:rPr lang="zh-CN" altLang="en-US" dirty="0" smtClean="0"/>
              <a:t>左上和右下</a:t>
            </a:r>
            <a:r>
              <a:rPr lang="en-US" altLang="zh-CN" dirty="0" smtClean="0"/>
              <a:t>)</a:t>
            </a:r>
            <a:r>
              <a:rPr lang="zh-CN" altLang="en-US" dirty="0" smtClean="0"/>
              <a:t>进行边界框的回顾</a:t>
            </a:r>
            <a:endParaRPr lang="en-US" altLang="zh-CN" dirty="0" smtClean="0"/>
          </a:p>
          <a:p>
            <a:r>
              <a:rPr lang="zh-CN" altLang="en-US" dirty="0" smtClean="0"/>
              <a:t>利用多个点，包括中心点、左下点和右上点</a:t>
            </a:r>
            <a:endParaRPr lang="zh-CN" altLang="en-US" dirty="0"/>
          </a:p>
        </p:txBody>
      </p:sp>
      <mc:AlternateContent xmlns:mc="http://schemas.openxmlformats.org/markup-compatibility/2006" xmlns:a14="http://schemas.microsoft.com/office/drawing/2010/main">
        <mc:Choice Requires="a14">
          <p:sp>
            <p:nvSpPr>
              <p:cNvPr id="5" name="TextBox 4"/>
              <p:cNvSpPr txBox="1"/>
              <p:nvPr/>
            </p:nvSpPr>
            <p:spPr>
              <a:xfrm>
                <a:off x="710140" y="2458717"/>
                <a:ext cx="2013436" cy="652486"/>
              </a:xfrm>
              <a:prstGeom prst="rect">
                <a:avLst/>
              </a:prstGeom>
              <a:noFill/>
            </p:spPr>
            <p:txBody>
              <a:bodyPr wrap="none" rtlCol="0">
                <a:spAutoFit/>
              </a:bodyPr>
              <a:lstStyle/>
              <a:p>
                <a:pPr marL="457200" indent="-457200">
                  <a:lnSpc>
                    <a:spcPct val="130000"/>
                  </a:lnSpc>
                  <a:spcBef>
                    <a:spcPts val="600"/>
                  </a:spcBef>
                  <a:buFont typeface="Wingdings" panose="05000000000000000000" pitchFamily="2" charset="2"/>
                  <a:buChar char="u"/>
                </a:pPr>
                <a:r>
                  <a:rPr lang="zh-CN" altLang="zh-CN" sz="2800" dirty="0"/>
                  <a:t> </a:t>
                </a:r>
                <a:r>
                  <a:rPr lang="zh-CN" altLang="en-US" sz="2800" dirty="0" smtClean="0"/>
                  <a:t>自适应</a:t>
                </a:r>
                <a14:m>
                  <m:oMath xmlns:m="http://schemas.openxmlformats.org/officeDocument/2006/math">
                    <m:r>
                      <a:rPr lang="en-US" altLang="zh-CN" sz="2800" i="1">
                        <a:latin typeface="Cambria Math" charset="0"/>
                      </a:rPr>
                      <m:t>𝜆</m:t>
                    </m:r>
                  </m:oMath>
                </a14:m>
                <a:endParaRPr lang="zh-CN" altLang="en-US" sz="2800" kern="0" dirty="0">
                  <a:latin typeface="微软雅黑" panose="020B0503020204020204" pitchFamily="34" charset="-122"/>
                  <a:ea typeface="微软雅黑" panose="020B0503020204020204" pitchFamily="34" charset="-122"/>
                  <a:cs typeface="+mn-ea"/>
                  <a:sym typeface="+mn-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710140" y="2458717"/>
                <a:ext cx="2013436" cy="652486"/>
              </a:xfrm>
              <a:prstGeom prst="rect">
                <a:avLst/>
              </a:prstGeom>
              <a:blipFill rotWithShape="0">
                <a:blip r:embed="rId3"/>
                <a:stretch>
                  <a:fillRect l="-5136" b="-177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710140" y="3097024"/>
                <a:ext cx="6096000" cy="646331"/>
              </a:xfrm>
              <a:prstGeom prst="rect">
                <a:avLst/>
              </a:prstGeom>
            </p:spPr>
            <p:txBody>
              <a:bodyPr>
                <a:spAutoFit/>
              </a:bodyPr>
              <a:lstStyle/>
              <a:p>
                <a14:m>
                  <m:oMath xmlns:m="http://schemas.openxmlformats.org/officeDocument/2006/math">
                    <m:r>
                      <a:rPr lang="en-US" altLang="zh-CN" i="1" smtClean="0">
                        <a:latin typeface="Cambria Math" charset="0"/>
                      </a:rPr>
                      <m:t>𝜆</m:t>
                    </m:r>
                  </m:oMath>
                </a14:m>
                <a:r>
                  <a:rPr lang="zh-CN" altLang="en-US" kern="0" dirty="0" smtClean="0">
                    <a:latin typeface="微软雅黑" panose="020B0503020204020204" pitchFamily="34" charset="-122"/>
                    <a:ea typeface="微软雅黑" panose="020B0503020204020204" pitchFamily="34" charset="-122"/>
                    <a:cs typeface="+mn-ea"/>
                    <a:sym typeface="+mn-lt"/>
                  </a:rPr>
                  <a:t>作为混合系数在本文中是固定值</a:t>
                </a:r>
                <a:endParaRPr lang="en-US" altLang="zh-CN" kern="0" dirty="0" smtClean="0">
                  <a:latin typeface="微软雅黑" panose="020B0503020204020204" pitchFamily="34" charset="-122"/>
                  <a:ea typeface="微软雅黑" panose="020B0503020204020204" pitchFamily="34" charset="-122"/>
                  <a:cs typeface="+mn-ea"/>
                  <a:sym typeface="+mn-lt"/>
                </a:endParaRPr>
              </a:p>
              <a:p>
                <a:r>
                  <a:rPr lang="zh-CN" altLang="en-US" kern="0" dirty="0" smtClean="0">
                    <a:latin typeface="微软雅黑" panose="020B0503020204020204" pitchFamily="34" charset="-122"/>
                    <a:ea typeface="微软雅黑" panose="020B0503020204020204" pitchFamily="34" charset="-122"/>
                    <a:cs typeface="+mn-ea"/>
                    <a:sym typeface="+mn-lt"/>
                  </a:rPr>
                  <a:t>在训练时可以自适应的改变</a:t>
                </a:r>
                <a14:m>
                  <m:oMath xmlns:m="http://schemas.openxmlformats.org/officeDocument/2006/math">
                    <m:r>
                      <a:rPr lang="en-US" altLang="zh-CN" i="1">
                        <a:latin typeface="Cambria Math" charset="0"/>
                      </a:rPr>
                      <m:t>𝜆</m:t>
                    </m:r>
                  </m:oMath>
                </a14:m>
                <a:r>
                  <a:rPr lang="zh-CN" altLang="en-US" kern="0" dirty="0" smtClean="0">
                    <a:latin typeface="微软雅黑" panose="020B0503020204020204" pitchFamily="34" charset="-122"/>
                    <a:ea typeface="微软雅黑" panose="020B0503020204020204" pitchFamily="34" charset="-122"/>
                    <a:cs typeface="+mn-ea"/>
                    <a:sym typeface="+mn-lt"/>
                  </a:rPr>
                  <a:t>的值</a:t>
                </a:r>
                <a:endParaRPr lang="zh-CN" altLang="en-US" kern="0" dirty="0">
                  <a:latin typeface="微软雅黑" panose="020B0503020204020204" pitchFamily="34" charset="-122"/>
                  <a:ea typeface="微软雅黑" panose="020B0503020204020204" pitchFamily="34" charset="-122"/>
                  <a:cs typeface="+mn-ea"/>
                  <a:sym typeface="+mn-lt"/>
                </a:endParaRPr>
              </a:p>
            </p:txBody>
          </p:sp>
        </mc:Choice>
        <mc:Fallback xmlns="">
          <p:sp>
            <p:nvSpPr>
              <p:cNvPr id="6" name="矩形 5"/>
              <p:cNvSpPr>
                <a:spLocks noRot="1" noChangeAspect="1" noMove="1" noResize="1" noEditPoints="1" noAdjustHandles="1" noChangeArrowheads="1" noChangeShapeType="1" noTextEdit="1"/>
              </p:cNvSpPr>
              <p:nvPr/>
            </p:nvSpPr>
            <p:spPr>
              <a:xfrm>
                <a:off x="710140" y="3097024"/>
                <a:ext cx="6096000" cy="646331"/>
              </a:xfrm>
              <a:prstGeom prst="rect">
                <a:avLst/>
              </a:prstGeom>
              <a:blipFill rotWithShape="0">
                <a:blip r:embed="rId4"/>
                <a:stretch>
                  <a:fillRect l="-800" t="-4717" b="-14151"/>
                </a:stretch>
              </a:blipFill>
            </p:spPr>
            <p:txBody>
              <a:bodyPr/>
              <a:lstStyle/>
              <a:p>
                <a:r>
                  <a:rPr lang="zh-CN" altLang="en-US">
                    <a:noFill/>
                  </a:rPr>
                  <a:t> </a:t>
                </a:r>
              </a:p>
            </p:txBody>
          </p:sp>
        </mc:Fallback>
      </mc:AlternateContent>
      <p:sp>
        <p:nvSpPr>
          <p:cNvPr id="7" name="TextBox 6"/>
          <p:cNvSpPr txBox="1"/>
          <p:nvPr/>
        </p:nvSpPr>
        <p:spPr>
          <a:xfrm>
            <a:off x="710140" y="3750205"/>
            <a:ext cx="3158237" cy="597921"/>
          </a:xfrm>
          <a:prstGeom prst="rect">
            <a:avLst/>
          </a:prstGeom>
          <a:noFill/>
        </p:spPr>
        <p:txBody>
          <a:bodyPr wrap="none" rtlCol="0">
            <a:spAutoFit/>
          </a:bodyPr>
          <a:lstStyle/>
          <a:p>
            <a:pPr marL="457200" indent="-457200">
              <a:lnSpc>
                <a:spcPct val="130000"/>
              </a:lnSpc>
              <a:spcBef>
                <a:spcPts val="600"/>
              </a:spcBef>
              <a:buFont typeface="Wingdings" panose="05000000000000000000" pitchFamily="2" charset="2"/>
              <a:buChar char="u"/>
            </a:pPr>
            <a:r>
              <a:rPr lang="zh-CN" altLang="en-US" sz="2800" kern="0" dirty="0" smtClean="0">
                <a:latin typeface="微软雅黑" panose="020B0503020204020204" pitchFamily="34" charset="-122"/>
                <a:ea typeface="微软雅黑" panose="020B0503020204020204" pitchFamily="34" charset="-122"/>
                <a:cs typeface="+mn-ea"/>
                <a:sym typeface="+mn-lt"/>
              </a:rPr>
              <a:t>加入</a:t>
            </a:r>
            <a:r>
              <a:rPr lang="en-US" altLang="zh-CN" sz="2800" kern="0" dirty="0" err="1" smtClean="0">
                <a:latin typeface="微软雅黑" panose="020B0503020204020204" pitchFamily="34" charset="-122"/>
                <a:ea typeface="微软雅黑" panose="020B0503020204020204" pitchFamily="34" charset="-122"/>
                <a:cs typeface="+mn-ea"/>
                <a:sym typeface="+mn-lt"/>
              </a:rPr>
              <a:t>DropBlock</a:t>
            </a:r>
            <a:endParaRPr lang="zh-CN" altLang="en-US" sz="2800" kern="0"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710140" y="4907854"/>
            <a:ext cx="3308919" cy="597921"/>
          </a:xfrm>
          <a:prstGeom prst="rect">
            <a:avLst/>
          </a:prstGeom>
          <a:noFill/>
        </p:spPr>
        <p:txBody>
          <a:bodyPr wrap="none" rtlCol="0">
            <a:spAutoFit/>
          </a:bodyPr>
          <a:lstStyle/>
          <a:p>
            <a:pPr marL="457200" indent="-457200">
              <a:lnSpc>
                <a:spcPct val="130000"/>
              </a:lnSpc>
              <a:spcBef>
                <a:spcPts val="600"/>
              </a:spcBef>
              <a:buFont typeface="Wingdings" panose="05000000000000000000" pitchFamily="2" charset="2"/>
              <a:buChar char="u"/>
            </a:pPr>
            <a:r>
              <a:rPr lang="zh-CN" altLang="en-US" sz="2800" kern="0" dirty="0" smtClean="0">
                <a:latin typeface="微软雅黑" panose="020B0503020204020204" pitchFamily="34" charset="-122"/>
                <a:ea typeface="微软雅黑" panose="020B0503020204020204" pitchFamily="34" charset="-122"/>
                <a:cs typeface="+mn-ea"/>
                <a:sym typeface="+mn-lt"/>
              </a:rPr>
              <a:t>加入</a:t>
            </a:r>
            <a:r>
              <a:rPr lang="en-US" altLang="zh-CN" sz="2800" kern="0" dirty="0" smtClean="0">
                <a:latin typeface="微软雅黑" panose="020B0503020204020204" pitchFamily="34" charset="-122"/>
                <a:ea typeface="微软雅黑" panose="020B0503020204020204" pitchFamily="34" charset="-122"/>
                <a:cs typeface="+mn-ea"/>
                <a:sym typeface="+mn-lt"/>
              </a:rPr>
              <a:t>Grid-RCNN</a:t>
            </a:r>
            <a:endParaRPr lang="zh-CN" altLang="en-US" sz="2800" kern="0" dirty="0">
              <a:latin typeface="微软雅黑" panose="020B0503020204020204" pitchFamily="34" charset="-122"/>
              <a:ea typeface="微软雅黑" panose="020B0503020204020204" pitchFamily="34" charset="-122"/>
              <a:cs typeface="+mn-ea"/>
              <a:sym typeface="+mn-lt"/>
            </a:endParaRPr>
          </a:p>
        </p:txBody>
      </p:sp>
      <p:sp>
        <p:nvSpPr>
          <p:cNvPr id="9" name="矩形 8"/>
          <p:cNvSpPr/>
          <p:nvPr/>
        </p:nvSpPr>
        <p:spPr>
          <a:xfrm>
            <a:off x="710140" y="4348937"/>
            <a:ext cx="6096000" cy="646331"/>
          </a:xfrm>
          <a:prstGeom prst="rect">
            <a:avLst/>
          </a:prstGeom>
        </p:spPr>
        <p:txBody>
          <a:bodyPr>
            <a:spAutoFit/>
          </a:bodyPr>
          <a:lstStyle/>
          <a:p>
            <a:r>
              <a:rPr lang="zh-CN" altLang="en-US" dirty="0">
                <a:solidFill>
                  <a:srgbClr val="FF0000"/>
                </a:solidFill>
              </a:rPr>
              <a:t>双方玩家刷新在一个封闭场景</a:t>
            </a:r>
          </a:p>
          <a:p>
            <a:r>
              <a:rPr lang="zh-CN" altLang="en-US" dirty="0">
                <a:solidFill>
                  <a:srgbClr val="FF0000"/>
                </a:solidFill>
              </a:rPr>
              <a:t>内，通过杀死对方队伍的玩家来增加积分</a:t>
            </a:r>
            <a:r>
              <a:rPr lang="zh-CN" altLang="en-US" dirty="0"/>
              <a:t>，</a:t>
            </a:r>
          </a:p>
        </p:txBody>
      </p:sp>
    </p:spTree>
    <p:extLst>
      <p:ext uri="{BB962C8B-B14F-4D97-AF65-F5344CB8AC3E}">
        <p14:creationId xmlns:p14="http://schemas.microsoft.com/office/powerpoint/2010/main" val="14362530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Thank You</a:t>
            </a:r>
            <a:endParaRPr lang="zh-CN" altLang="en-US" dirty="0"/>
          </a:p>
        </p:txBody>
      </p:sp>
    </p:spTree>
    <p:extLst>
      <p:ext uri="{BB962C8B-B14F-4D97-AF65-F5344CB8AC3E}">
        <p14:creationId xmlns:p14="http://schemas.microsoft.com/office/powerpoint/2010/main" val="122014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a:t>
            </a:r>
            <a:endParaRPr lang="zh-CN" altLang="en-US" dirty="0"/>
          </a:p>
        </p:txBody>
      </p:sp>
      <p:sp>
        <p:nvSpPr>
          <p:cNvPr id="3" name="文本占位符 2"/>
          <p:cNvSpPr>
            <a:spLocks noGrp="1"/>
          </p:cNvSpPr>
          <p:nvPr>
            <p:ph type="body" sz="quarter" idx="11"/>
          </p:nvPr>
        </p:nvSpPr>
        <p:spPr/>
        <p:txBody>
          <a:bodyPr/>
          <a:lstStyle/>
          <a:p>
            <a:r>
              <a:rPr lang="zh-CN" altLang="en-US" dirty="0" smtClean="0"/>
              <a:t>选题背景</a:t>
            </a:r>
            <a:endParaRPr lang="zh-CN" altLang="en-US" dirty="0"/>
          </a:p>
        </p:txBody>
      </p:sp>
    </p:spTree>
    <p:extLst>
      <p:ext uri="{BB962C8B-B14F-4D97-AF65-F5344CB8AC3E}">
        <p14:creationId xmlns:p14="http://schemas.microsoft.com/office/powerpoint/2010/main" val="88095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140" y="628521"/>
            <a:ext cx="5538260" cy="769441"/>
          </a:xfrm>
        </p:spPr>
        <p:txBody>
          <a:bodyPr/>
          <a:lstStyle/>
          <a:p>
            <a:r>
              <a:rPr lang="zh-CN" altLang="en-US" dirty="0" smtClean="0"/>
              <a:t>卷积神经网络</a:t>
            </a:r>
            <a:endParaRPr lang="en-US" altLang="zh-CN" dirty="0"/>
          </a:p>
        </p:txBody>
      </p:sp>
      <p:sp>
        <p:nvSpPr>
          <p:cNvPr id="4" name="矩形 3"/>
          <p:cNvSpPr/>
          <p:nvPr/>
        </p:nvSpPr>
        <p:spPr>
          <a:xfrm>
            <a:off x="612808" y="2380185"/>
            <a:ext cx="4960219" cy="2640146"/>
          </a:xfrm>
          <a:prstGeom prst="rect">
            <a:avLst/>
          </a:prstGeom>
        </p:spPr>
        <p:txBody>
          <a:bodyPr wrap="square">
            <a:spAutoFit/>
          </a:bodyPr>
          <a:lstStyle/>
          <a:p>
            <a:pPr>
              <a:lnSpc>
                <a:spcPct val="150000"/>
              </a:lnSpc>
            </a:pPr>
            <a:r>
              <a:rPr lang="zh-CN" altLang="en-US" sz="1600" dirty="0"/>
              <a:t>卷积神经网络仿造生物的视知觉（</a:t>
            </a:r>
            <a:r>
              <a:rPr lang="en-US" altLang="zh-CN" sz="1600" dirty="0"/>
              <a:t>visual perception</a:t>
            </a:r>
            <a:r>
              <a:rPr lang="zh-CN" altLang="en-US" sz="1600" dirty="0"/>
              <a:t>）机制构建，可以进行</a:t>
            </a:r>
            <a:r>
              <a:rPr lang="zh-CN" altLang="en-US" sz="1600" dirty="0">
                <a:hlinkClick r:id="rId3"/>
              </a:rPr>
              <a:t>监督学习</a:t>
            </a:r>
            <a:r>
              <a:rPr lang="zh-CN" altLang="en-US" sz="1600" dirty="0"/>
              <a:t>和</a:t>
            </a:r>
            <a:r>
              <a:rPr lang="zh-CN" altLang="en-US" sz="1600" dirty="0">
                <a:hlinkClick r:id="rId4"/>
              </a:rPr>
              <a:t>非监督学习</a:t>
            </a:r>
            <a:r>
              <a:rPr lang="zh-CN" altLang="en-US" sz="1600" dirty="0"/>
              <a:t>，其隐含层内的卷积核参数共享和层间连接的稀疏性使得卷积神经网络能够以较小的计算量对格点化（</a:t>
            </a:r>
            <a:r>
              <a:rPr lang="en-US" altLang="zh-CN" sz="1600" dirty="0"/>
              <a:t>grid-like topology</a:t>
            </a:r>
            <a:r>
              <a:rPr lang="zh-CN" altLang="en-US" sz="1600" dirty="0"/>
              <a:t>）特征，例如像素和音频进行学习、有稳定的效果且对数据没有额外的特征工程（</a:t>
            </a:r>
            <a:r>
              <a:rPr lang="en-US" altLang="zh-CN" sz="1600" dirty="0"/>
              <a:t>feature engineering</a:t>
            </a:r>
            <a:r>
              <a:rPr lang="zh-CN" altLang="en-US" sz="1600" dirty="0"/>
              <a:t>）要求</a:t>
            </a:r>
            <a:endParaRPr lang="zh-CN" altLang="zh-CN" sz="3600" dirty="0">
              <a:solidFill>
                <a:schemeClr val="accent4">
                  <a:lumMod val="50000"/>
                </a:schemeClr>
              </a:solidFill>
            </a:endParaRPr>
          </a:p>
        </p:txBody>
      </p:sp>
      <p:sp>
        <p:nvSpPr>
          <p:cNvPr id="3" name="TextBox 2"/>
          <p:cNvSpPr txBox="1"/>
          <p:nvPr/>
        </p:nvSpPr>
        <p:spPr>
          <a:xfrm>
            <a:off x="1" y="1218121"/>
            <a:ext cx="5573026" cy="572464"/>
          </a:xfrm>
          <a:prstGeom prst="rect">
            <a:avLst/>
          </a:prstGeom>
          <a:noFill/>
        </p:spPr>
        <p:txBody>
          <a:bodyPr wrap="square" rtlCol="0">
            <a:spAutoFit/>
          </a:bodyPr>
          <a:lstStyle/>
          <a:p>
            <a:pPr>
              <a:lnSpc>
                <a:spcPct val="130000"/>
              </a:lnSpc>
              <a:spcBef>
                <a:spcPts val="600"/>
              </a:spcBef>
            </a:pPr>
            <a:r>
              <a:rPr lang="en-US" altLang="zh-CN" sz="2400" kern="0" spc="300">
                <a:solidFill>
                  <a:schemeClr val="accent1">
                    <a:lumMod val="60000"/>
                    <a:lumOff val="40000"/>
                  </a:schemeClr>
                </a:solidFill>
                <a:latin typeface="微软雅黑" panose="020B0503020204020204" pitchFamily="34" charset="-122"/>
                <a:ea typeface="微软雅黑" panose="020B0503020204020204" pitchFamily="34" charset="-122"/>
                <a:cs typeface="+mn-ea"/>
                <a:sym typeface="+mn-lt"/>
              </a:rPr>
              <a:t>Convolutional neural network</a:t>
            </a:r>
            <a:endParaRPr lang="zh-CN" altLang="en-US" sz="2400" kern="0" spc="300" dirty="0">
              <a:solidFill>
                <a:schemeClr val="accent1">
                  <a:lumMod val="60000"/>
                  <a:lumOff val="40000"/>
                </a:schemeClr>
              </a:solidFill>
              <a:latin typeface="微软雅黑" panose="020B0503020204020204" pitchFamily="34" charset="-122"/>
              <a:ea typeface="微软雅黑" panose="020B0503020204020204" pitchFamily="34" charset="-122"/>
              <a:cs typeface="+mn-ea"/>
              <a:sym typeface="+mn-lt"/>
            </a:endParaRPr>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0533" y="1218121"/>
            <a:ext cx="6231467" cy="4154311"/>
          </a:xfrm>
          <a:prstGeom prst="rect">
            <a:avLst/>
          </a:prstGeom>
        </p:spPr>
      </p:pic>
    </p:spTree>
    <p:extLst>
      <p:ext uri="{BB962C8B-B14F-4D97-AF65-F5344CB8AC3E}">
        <p14:creationId xmlns:p14="http://schemas.microsoft.com/office/powerpoint/2010/main" val="458765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140" y="628521"/>
            <a:ext cx="5538260" cy="769441"/>
          </a:xfrm>
        </p:spPr>
        <p:txBody>
          <a:bodyPr/>
          <a:lstStyle/>
          <a:p>
            <a:r>
              <a:rPr lang="zh-CN" altLang="en-US" dirty="0" smtClean="0"/>
              <a:t>目标检测</a:t>
            </a:r>
            <a:endParaRPr lang="en-US" altLang="zh-CN" dirty="0"/>
          </a:p>
        </p:txBody>
      </p:sp>
      <p:sp>
        <p:nvSpPr>
          <p:cNvPr id="4" name="矩形 3"/>
          <p:cNvSpPr/>
          <p:nvPr/>
        </p:nvSpPr>
        <p:spPr>
          <a:xfrm>
            <a:off x="612808" y="2528319"/>
            <a:ext cx="4960219" cy="2554545"/>
          </a:xfrm>
          <a:prstGeom prst="rect">
            <a:avLst/>
          </a:prstGeom>
        </p:spPr>
        <p:txBody>
          <a:bodyPr wrap="square">
            <a:spAutoFit/>
          </a:bodyPr>
          <a:lstStyle/>
          <a:p>
            <a:r>
              <a:rPr lang="zh-CN" altLang="en-US" sz="1600" dirty="0"/>
              <a:t>目标检测，也叫目标提取，是一种基于目标几何和统计特征的图像分割，它将目标的分割和识别合二为一，其准确性和实时性是整个系统的一项重要能力。尤其是在复杂场景中，需要对多个目标进行实时处理时，目标自动提取和识别就显得特别重要。</a:t>
            </a:r>
          </a:p>
          <a:p>
            <a:r>
              <a:rPr lang="zh-CN" altLang="en-US" sz="1600" dirty="0" smtClean="0"/>
              <a:t>随着计算机技术的</a:t>
            </a:r>
            <a:r>
              <a:rPr lang="zh-CN" altLang="en-US" sz="1600" dirty="0"/>
              <a:t>发展和计算机视觉原理的广泛应用，利用计算机图像处理技术对目标进行实时跟踪研究越来越热门，对目标进行动态实时跟踪定位在智能化交通系统</a:t>
            </a:r>
            <a:r>
              <a:rPr lang="zh-CN" altLang="en-US" sz="1600" dirty="0" smtClean="0"/>
              <a:t>、智能监控系统、</a:t>
            </a:r>
            <a:r>
              <a:rPr lang="zh-CN" altLang="en-US" sz="1600" dirty="0"/>
              <a:t>军事目标检测及医学导航手术中手术器械定位等方面具有广泛的应用价值。</a:t>
            </a:r>
          </a:p>
        </p:txBody>
      </p:sp>
      <p:sp>
        <p:nvSpPr>
          <p:cNvPr id="3" name="TextBox 2"/>
          <p:cNvSpPr txBox="1"/>
          <p:nvPr/>
        </p:nvSpPr>
        <p:spPr>
          <a:xfrm>
            <a:off x="1030514" y="1218121"/>
            <a:ext cx="3287486" cy="572464"/>
          </a:xfrm>
          <a:prstGeom prst="rect">
            <a:avLst/>
          </a:prstGeom>
          <a:noFill/>
        </p:spPr>
        <p:txBody>
          <a:bodyPr wrap="square" rtlCol="0">
            <a:spAutoFit/>
          </a:bodyPr>
          <a:lstStyle/>
          <a:p>
            <a:pPr>
              <a:lnSpc>
                <a:spcPct val="130000"/>
              </a:lnSpc>
              <a:spcBef>
                <a:spcPts val="600"/>
              </a:spcBef>
            </a:pPr>
            <a:r>
              <a:rPr lang="en-US" altLang="zh-CN" sz="2400" kern="0" spc="300" smtClean="0">
                <a:solidFill>
                  <a:schemeClr val="accent1">
                    <a:lumMod val="60000"/>
                    <a:lumOff val="40000"/>
                  </a:schemeClr>
                </a:solidFill>
                <a:latin typeface="微软雅黑" panose="020B0503020204020204" pitchFamily="34" charset="-122"/>
                <a:ea typeface="微软雅黑" panose="020B0503020204020204" pitchFamily="34" charset="-122"/>
                <a:cs typeface="+mn-ea"/>
                <a:sym typeface="+mn-lt"/>
              </a:rPr>
              <a:t>Object </a:t>
            </a:r>
            <a:r>
              <a:rPr lang="en-US" altLang="zh-CN" sz="2400" kern="0" spc="300">
                <a:solidFill>
                  <a:schemeClr val="accent1">
                    <a:lumMod val="60000"/>
                    <a:lumOff val="40000"/>
                  </a:schemeClr>
                </a:solidFill>
                <a:latin typeface="微软雅黑" panose="020B0503020204020204" pitchFamily="34" charset="-122"/>
                <a:ea typeface="微软雅黑" panose="020B0503020204020204" pitchFamily="34" charset="-122"/>
                <a:cs typeface="+mn-ea"/>
                <a:sym typeface="+mn-lt"/>
              </a:rPr>
              <a:t>Detection</a:t>
            </a:r>
            <a:endParaRPr lang="zh-CN" altLang="en-US" sz="2400" kern="0" spc="300" dirty="0">
              <a:solidFill>
                <a:schemeClr val="accent1">
                  <a:lumMod val="60000"/>
                  <a:lumOff val="40000"/>
                </a:schemeClr>
              </a:solidFill>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5805" y="621549"/>
            <a:ext cx="6317662" cy="5198533"/>
          </a:xfrm>
          <a:prstGeom prst="rect">
            <a:avLst/>
          </a:prstGeom>
        </p:spPr>
      </p:pic>
    </p:spTree>
    <p:extLst>
      <p:ext uri="{BB962C8B-B14F-4D97-AF65-F5344CB8AC3E}">
        <p14:creationId xmlns:p14="http://schemas.microsoft.com/office/powerpoint/2010/main" val="186106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1"/>
          </p:nvPr>
        </p:nvSpPr>
        <p:spPr>
          <a:xfrm>
            <a:off x="710140" y="628521"/>
            <a:ext cx="5538260" cy="769441"/>
          </a:xfrm>
        </p:spPr>
        <p:txBody>
          <a:bodyPr/>
          <a:lstStyle/>
          <a:p>
            <a:r>
              <a:rPr lang="zh-CN" altLang="en-US" dirty="0" smtClean="0"/>
              <a:t>实际应用效果</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958" y="2410531"/>
            <a:ext cx="4108450" cy="3380668"/>
          </a:xfrm>
          <a:prstGeom prst="rect">
            <a:avLst/>
          </a:prstGeom>
        </p:spPr>
      </p:pic>
      <p:sp>
        <p:nvSpPr>
          <p:cNvPr id="4" name="TextBox 8"/>
          <p:cNvSpPr txBox="1"/>
          <p:nvPr/>
        </p:nvSpPr>
        <p:spPr>
          <a:xfrm>
            <a:off x="8770573" y="3710677"/>
            <a:ext cx="1522309" cy="453457"/>
          </a:xfrm>
          <a:prstGeom prst="rect">
            <a:avLst/>
          </a:prstGeom>
          <a:noFill/>
        </p:spPr>
        <p:txBody>
          <a:bodyPr wrap="square" rtlCol="0">
            <a:spAutoFit/>
          </a:bodyPr>
          <a:lstStyle/>
          <a:p>
            <a:pPr>
              <a:lnSpc>
                <a:spcPct val="130000"/>
              </a:lnSpc>
              <a:spcBef>
                <a:spcPts val="600"/>
              </a:spcBef>
            </a:pPr>
            <a:r>
              <a:rPr lang="zh-CN" altLang="en-US" sz="2000" kern="0" dirty="0" smtClean="0">
                <a:latin typeface="微软雅黑" panose="020B0503020204020204" pitchFamily="34" charset="-122"/>
                <a:ea typeface="微软雅黑" panose="020B0503020204020204" pitchFamily="34" charset="-122"/>
                <a:cs typeface="+mn-ea"/>
                <a:sym typeface="+mn-lt"/>
              </a:rPr>
              <a:t>第二张图</a:t>
            </a:r>
            <a:endParaRPr lang="en-US" altLang="zh-CN" sz="2000" kern="0" dirty="0" smtClean="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2390609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a:xfrm>
            <a:off x="710140" y="628521"/>
            <a:ext cx="5538260" cy="769441"/>
          </a:xfrm>
        </p:spPr>
        <p:txBody>
          <a:bodyPr/>
          <a:lstStyle/>
          <a:p>
            <a:r>
              <a:rPr lang="zh-CN" altLang="en-US" dirty="0" smtClean="0"/>
              <a:t>泛化性问题</a:t>
            </a:r>
            <a:endParaRPr lang="zh-CN" altLang="en-US" dirty="0"/>
          </a:p>
        </p:txBody>
      </p:sp>
      <p:sp>
        <p:nvSpPr>
          <p:cNvPr id="4" name="矩形 3"/>
          <p:cNvSpPr/>
          <p:nvPr/>
        </p:nvSpPr>
        <p:spPr>
          <a:xfrm>
            <a:off x="2170234" y="2718679"/>
            <a:ext cx="2618072" cy="261807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1" name="TextBox 8"/>
          <p:cNvSpPr txBox="1"/>
          <p:nvPr/>
        </p:nvSpPr>
        <p:spPr>
          <a:xfrm>
            <a:off x="2497897" y="3118788"/>
            <a:ext cx="1962742" cy="492443"/>
          </a:xfrm>
          <a:prstGeom prst="rect">
            <a:avLst/>
          </a:prstGeom>
          <a:noFill/>
        </p:spPr>
        <p:txBody>
          <a:bodyPr wrap="square" rtlCol="0">
            <a:spAutoFit/>
          </a:bodyPr>
          <a:lstStyle/>
          <a:p>
            <a:pPr>
              <a:lnSpc>
                <a:spcPct val="130000"/>
              </a:lnSpc>
              <a:spcBef>
                <a:spcPts val="600"/>
              </a:spcBef>
            </a:pPr>
            <a:r>
              <a:rPr lang="en-US" altLang="zh-CN" sz="2000" kern="0" dirty="0" smtClean="0">
                <a:latin typeface="微软雅黑" panose="020B0503020204020204" pitchFamily="34" charset="-122"/>
                <a:ea typeface="微软雅黑" panose="020B0503020204020204" pitchFamily="34" charset="-122"/>
                <a:cs typeface="+mn-ea"/>
                <a:sym typeface="+mn-lt"/>
              </a:rPr>
              <a:t>1.</a:t>
            </a:r>
            <a:r>
              <a:rPr lang="zh-CN" altLang="en-US" sz="2000" kern="0" dirty="0" smtClean="0">
                <a:latin typeface="微软雅黑" panose="020B0503020204020204" pitchFamily="34" charset="-122"/>
                <a:ea typeface="微软雅黑" panose="020B0503020204020204" pitchFamily="34" charset="-122"/>
                <a:cs typeface="+mn-ea"/>
                <a:sym typeface="+mn-lt"/>
              </a:rPr>
              <a:t>记忆训练数据</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
        <p:nvSpPr>
          <p:cNvPr id="12" name="TextBox 8"/>
          <p:cNvSpPr txBox="1"/>
          <p:nvPr/>
        </p:nvSpPr>
        <p:spPr>
          <a:xfrm>
            <a:off x="2497897" y="4011340"/>
            <a:ext cx="1962742" cy="853567"/>
          </a:xfrm>
          <a:prstGeom prst="rect">
            <a:avLst/>
          </a:prstGeom>
          <a:noFill/>
        </p:spPr>
        <p:txBody>
          <a:bodyPr wrap="square" rtlCol="0">
            <a:spAutoFit/>
          </a:bodyPr>
          <a:lstStyle/>
          <a:p>
            <a:pPr>
              <a:lnSpc>
                <a:spcPct val="130000"/>
              </a:lnSpc>
              <a:spcBef>
                <a:spcPts val="600"/>
              </a:spcBef>
            </a:pPr>
            <a:r>
              <a:rPr lang="en-US" altLang="zh-CN" sz="2000" kern="0" dirty="0" smtClean="0">
                <a:latin typeface="微软雅黑" panose="020B0503020204020204" pitchFamily="34" charset="-122"/>
                <a:ea typeface="微软雅黑" panose="020B0503020204020204" pitchFamily="34" charset="-122"/>
                <a:cs typeface="+mn-ea"/>
                <a:sym typeface="+mn-lt"/>
              </a:rPr>
              <a:t>2.</a:t>
            </a:r>
            <a:r>
              <a:rPr lang="zh-CN" altLang="en-US" sz="2000" kern="0" dirty="0" smtClean="0">
                <a:latin typeface="微软雅黑" panose="020B0503020204020204" pitchFamily="34" charset="-122"/>
                <a:ea typeface="微软雅黑" panose="020B0503020204020204" pitchFamily="34" charset="-122"/>
                <a:cs typeface="+mn-ea"/>
                <a:sym typeface="+mn-lt"/>
              </a:rPr>
              <a:t>对于对抗性样本敏感</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6588967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140" y="628521"/>
            <a:ext cx="5538260" cy="769441"/>
          </a:xfrm>
        </p:spPr>
        <p:txBody>
          <a:bodyPr/>
          <a:lstStyle/>
          <a:p>
            <a:r>
              <a:rPr lang="zh-CN" altLang="en-US" dirty="0" smtClean="0"/>
              <a:t>实验平台</a:t>
            </a:r>
            <a:endParaRPr lang="en-US" altLang="zh-CN" dirty="0"/>
          </a:p>
        </p:txBody>
      </p:sp>
      <p:sp>
        <p:nvSpPr>
          <p:cNvPr id="3" name="矩形 2"/>
          <p:cNvSpPr/>
          <p:nvPr/>
        </p:nvSpPr>
        <p:spPr>
          <a:xfrm>
            <a:off x="5743075" y="745476"/>
            <a:ext cx="5737726" cy="812530"/>
          </a:xfrm>
          <a:prstGeom prst="rect">
            <a:avLst/>
          </a:prstGeom>
        </p:spPr>
        <p:txBody>
          <a:bodyPr wrap="square">
            <a:spAutoFit/>
          </a:bodyPr>
          <a:lstStyle/>
          <a:p>
            <a:pPr marL="285750" indent="-285750">
              <a:lnSpc>
                <a:spcPct val="130000"/>
              </a:lnSpc>
              <a:buFont typeface="Wingdings" panose="05000000000000000000" pitchFamily="2" charset="2"/>
              <a:buChar char="u"/>
            </a:pPr>
            <a:r>
              <a:rPr lang="zh-CN" altLang="en-US" dirty="0" smtClean="0">
                <a:solidFill>
                  <a:srgbClr val="FF0000"/>
                </a:solidFill>
                <a:latin typeface="+mj-ea"/>
                <a:ea typeface="+mj-ea"/>
              </a:rPr>
              <a:t>代码基于主流语言和框架，</a:t>
            </a:r>
            <a:r>
              <a:rPr lang="en-US" altLang="zh-CN" dirty="0" smtClean="0">
                <a:solidFill>
                  <a:srgbClr val="FF0000"/>
                </a:solidFill>
                <a:latin typeface="+mj-ea"/>
                <a:ea typeface="+mj-ea"/>
              </a:rPr>
              <a:t>Python</a:t>
            </a:r>
            <a:r>
              <a:rPr lang="zh-CN" altLang="en-US" dirty="0">
                <a:solidFill>
                  <a:srgbClr val="FF0000"/>
                </a:solidFill>
                <a:latin typeface="+mj-ea"/>
                <a:ea typeface="+mj-ea"/>
              </a:rPr>
              <a:t>、</a:t>
            </a:r>
            <a:r>
              <a:rPr lang="en-US" altLang="zh-CN" dirty="0" err="1" smtClean="0">
                <a:solidFill>
                  <a:srgbClr val="FF0000"/>
                </a:solidFill>
                <a:latin typeface="+mj-ea"/>
                <a:ea typeface="+mj-ea"/>
              </a:rPr>
              <a:t>Pytorch</a:t>
            </a:r>
            <a:endParaRPr lang="en-US" altLang="zh-CN" dirty="0" smtClean="0">
              <a:solidFill>
                <a:srgbClr val="FF0000"/>
              </a:solidFill>
              <a:latin typeface="+mj-ea"/>
              <a:ea typeface="+mj-ea"/>
            </a:endParaRPr>
          </a:p>
          <a:p>
            <a:pPr marL="285750" indent="-285750">
              <a:lnSpc>
                <a:spcPct val="130000"/>
              </a:lnSpc>
              <a:buFont typeface="Wingdings" panose="05000000000000000000" pitchFamily="2" charset="2"/>
              <a:buChar char="u"/>
            </a:pPr>
            <a:r>
              <a:rPr lang="zh-CN" altLang="en-US" dirty="0" smtClean="0">
                <a:solidFill>
                  <a:srgbClr val="FF0000"/>
                </a:solidFill>
                <a:latin typeface="+mj-ea"/>
                <a:ea typeface="+mj-ea"/>
              </a:rPr>
              <a:t>使用</a:t>
            </a:r>
            <a:r>
              <a:rPr lang="en-US" altLang="zh-CN" dirty="0" err="1" smtClean="0">
                <a:solidFill>
                  <a:srgbClr val="FF0000"/>
                </a:solidFill>
                <a:latin typeface="+mj-ea"/>
                <a:ea typeface="+mj-ea"/>
              </a:rPr>
              <a:t>Nvidia</a:t>
            </a:r>
            <a:r>
              <a:rPr lang="zh-CN" altLang="en-US" dirty="0" smtClean="0">
                <a:solidFill>
                  <a:srgbClr val="FF0000"/>
                </a:solidFill>
                <a:latin typeface="+mj-ea"/>
                <a:ea typeface="+mj-ea"/>
              </a:rPr>
              <a:t> </a:t>
            </a:r>
            <a:r>
              <a:rPr lang="en-US" altLang="zh-CN" dirty="0">
                <a:solidFill>
                  <a:srgbClr val="FF0000"/>
                </a:solidFill>
                <a:latin typeface="+mj-ea"/>
                <a:ea typeface="+mj-ea"/>
              </a:rPr>
              <a:t>CUDA</a:t>
            </a:r>
            <a:r>
              <a:rPr lang="zh-CN" altLang="en-US" dirty="0">
                <a:solidFill>
                  <a:srgbClr val="FF0000"/>
                </a:solidFill>
                <a:latin typeface="+mj-ea"/>
                <a:ea typeface="+mj-ea"/>
              </a:rPr>
              <a:t>实现</a:t>
            </a:r>
            <a:r>
              <a:rPr lang="en-US" altLang="zh-CN" dirty="0">
                <a:solidFill>
                  <a:srgbClr val="FF0000"/>
                </a:solidFill>
                <a:latin typeface="+mj-ea"/>
                <a:ea typeface="+mj-ea"/>
              </a:rPr>
              <a:t>GPU</a:t>
            </a:r>
            <a:r>
              <a:rPr lang="zh-CN" altLang="en-US" dirty="0" smtClean="0">
                <a:solidFill>
                  <a:srgbClr val="FF0000"/>
                </a:solidFill>
                <a:latin typeface="+mj-ea"/>
                <a:ea typeface="+mj-ea"/>
              </a:rPr>
              <a:t>加速</a:t>
            </a:r>
            <a:endParaRPr lang="en-US" altLang="zh-CN" dirty="0">
              <a:solidFill>
                <a:srgbClr val="FF0000"/>
              </a:solidFill>
              <a:latin typeface="+mj-ea"/>
              <a:ea typeface="+mj-ea"/>
            </a:endParaRPr>
          </a:p>
        </p:txBody>
      </p:sp>
      <p:sp>
        <p:nvSpPr>
          <p:cNvPr id="4" name="矩形 3"/>
          <p:cNvSpPr/>
          <p:nvPr/>
        </p:nvSpPr>
        <p:spPr>
          <a:xfrm>
            <a:off x="3125003" y="3163262"/>
            <a:ext cx="2618072" cy="261807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 name="矩形 5"/>
          <p:cNvSpPr/>
          <p:nvPr/>
        </p:nvSpPr>
        <p:spPr>
          <a:xfrm>
            <a:off x="6248400" y="3163262"/>
            <a:ext cx="2618072" cy="261807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1259" y="3931215"/>
            <a:ext cx="1925560" cy="108216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7784" y="3931215"/>
            <a:ext cx="2416628" cy="1082165"/>
          </a:xfrm>
          <a:prstGeom prst="rect">
            <a:avLst/>
          </a:prstGeom>
        </p:spPr>
      </p:pic>
    </p:spTree>
    <p:extLst>
      <p:ext uri="{BB962C8B-B14F-4D97-AF65-F5344CB8AC3E}">
        <p14:creationId xmlns:p14="http://schemas.microsoft.com/office/powerpoint/2010/main" val="30239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94317" y="-433596"/>
            <a:ext cx="6108700" cy="7725192"/>
          </a:xfrm>
        </p:spPr>
        <p:txBody>
          <a:bodyPr/>
          <a:lstStyle/>
          <a:p>
            <a:r>
              <a:rPr lang="en-US" altLang="zh-CN" dirty="0"/>
              <a:t>2</a:t>
            </a:r>
            <a:endParaRPr lang="zh-CN" altLang="en-US" dirty="0"/>
          </a:p>
        </p:txBody>
      </p:sp>
      <p:sp>
        <p:nvSpPr>
          <p:cNvPr id="3" name="文本占位符 2"/>
          <p:cNvSpPr>
            <a:spLocks noGrp="1"/>
          </p:cNvSpPr>
          <p:nvPr>
            <p:ph type="body" sz="quarter" idx="11"/>
          </p:nvPr>
        </p:nvSpPr>
        <p:spPr/>
        <p:txBody>
          <a:bodyPr/>
          <a:lstStyle/>
          <a:p>
            <a:r>
              <a:rPr lang="zh-CN" altLang="en-US" dirty="0" smtClean="0"/>
              <a:t>论文结构</a:t>
            </a:r>
            <a:endParaRPr lang="zh-CN" altLang="en-US" dirty="0"/>
          </a:p>
        </p:txBody>
      </p:sp>
    </p:spTree>
    <p:extLst>
      <p:ext uri="{BB962C8B-B14F-4D97-AF65-F5344CB8AC3E}">
        <p14:creationId xmlns:p14="http://schemas.microsoft.com/office/powerpoint/2010/main" val="1252455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2370</TotalTime>
  <Words>1203</Words>
  <Application>Microsoft Macintosh PowerPoint</Application>
  <PresentationFormat>宽屏</PresentationFormat>
  <Paragraphs>127</Paragraphs>
  <Slides>22</Slides>
  <Notes>13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Cambria Math</vt:lpstr>
      <vt:lpstr>DengXian</vt:lpstr>
      <vt:lpstr>DengXian Light</vt:lpstr>
      <vt:lpstr>Times New Roman</vt:lpstr>
      <vt:lpstr>Wingdings</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张逸文</dc:creator>
  <cp:lastModifiedBy>张逸文</cp:lastModifiedBy>
  <cp:revision>52</cp:revision>
  <dcterms:created xsi:type="dcterms:W3CDTF">2019-04-13T06:47:53Z</dcterms:created>
  <dcterms:modified xsi:type="dcterms:W3CDTF">2019-04-18T06:20:55Z</dcterms:modified>
</cp:coreProperties>
</file>